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docMetadata/LabelInfo.xml" ContentType="application/vnd.ms-office.classificationlabel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72" r:id="rId2"/>
    <p:sldId id="273" r:id="rId3"/>
    <p:sldId id="284" r:id="rId4"/>
    <p:sldId id="287" r:id="rId5"/>
    <p:sldId id="288" r:id="rId6"/>
    <p:sldId id="285" r:id="rId7"/>
    <p:sldId id="289" r:id="rId8"/>
    <p:sldId id="299" r:id="rId9"/>
    <p:sldId id="290" r:id="rId10"/>
    <p:sldId id="291" r:id="rId11"/>
    <p:sldId id="292" r:id="rId12"/>
    <p:sldId id="293" r:id="rId13"/>
    <p:sldId id="294" r:id="rId14"/>
    <p:sldId id="321" r:id="rId15"/>
    <p:sldId id="322" r:id="rId16"/>
    <p:sldId id="295" r:id="rId17"/>
    <p:sldId id="297" r:id="rId18"/>
    <p:sldId id="296" r:id="rId19"/>
    <p:sldId id="300" r:id="rId20"/>
    <p:sldId id="298" r:id="rId21"/>
    <p:sldId id="301" r:id="rId22"/>
    <p:sldId id="302" r:id="rId23"/>
    <p:sldId id="311" r:id="rId24"/>
    <p:sldId id="312" r:id="rId25"/>
    <p:sldId id="313" r:id="rId26"/>
    <p:sldId id="304" r:id="rId27"/>
    <p:sldId id="303" r:id="rId28"/>
    <p:sldId id="305" r:id="rId29"/>
    <p:sldId id="306" r:id="rId30"/>
    <p:sldId id="314" r:id="rId31"/>
    <p:sldId id="316" r:id="rId32"/>
    <p:sldId id="317" r:id="rId33"/>
    <p:sldId id="318" r:id="rId34"/>
    <p:sldId id="319" r:id="rId35"/>
    <p:sldId id="320" r:id="rId36"/>
    <p:sldId id="315" r:id="rId37"/>
    <p:sldId id="310" r:id="rId38"/>
    <p:sldId id="323" r:id="rId39"/>
    <p:sldId id="307" r:id="rId40"/>
    <p:sldId id="262" r:id="rId41"/>
    <p:sldId id="308" r:id="rId42"/>
    <p:sldId id="309" r:id="rId43"/>
    <p:sldId id="327" r:id="rId44"/>
    <p:sldId id="324" r:id="rId45"/>
    <p:sldId id="325" r:id="rId46"/>
    <p:sldId id="326" r:id="rId47"/>
    <p:sldId id="28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9D79"/>
    <a:srgbClr val="D1D8B7"/>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3" autoAdjust="0"/>
    <p:restoredTop sz="94830"/>
  </p:normalViewPr>
  <p:slideViewPr>
    <p:cSldViewPr snapToGrid="0">
      <p:cViewPr varScale="1">
        <p:scale>
          <a:sx n="90" d="100"/>
          <a:sy n="90" d="100"/>
        </p:scale>
        <p:origin x="-576" y="-114"/>
      </p:cViewPr>
      <p:guideLst>
        <p:guide orient="horz" pos="528"/>
        <p:guide orient="horz" pos="1272"/>
        <p:guide orient="horz" pos="2312"/>
        <p:guide orient="horz" pos="1944"/>
        <p:guide orient="horz" pos="2328"/>
        <p:guide pos="3864"/>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pPr/>
              <a:t>7/30/2024</a:t>
            </a:fld>
            <a:endParaRPr lang="en-US" dirty="0"/>
          </a:p>
        </p:txBody>
      </p:sp>
      <p:sp>
        <p:nvSpPr>
          <p:cNvPr id="4" name="Footer Placeholder 3">
            <a:extLst>
              <a:ext uri="{FF2B5EF4-FFF2-40B4-BE49-F238E27FC236}">
                <a16:creationId xmlns:a16="http://schemas.microsoft.com/office/drawing/2014/main" xmlns=""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pPr/>
              <a:t>‹#›</a:t>
            </a:fld>
            <a:endParaRPr lang="en-US" dirty="0"/>
          </a:p>
        </p:txBody>
      </p:sp>
    </p:spTree>
    <p:extLst>
      <p:ext uri="{BB962C8B-B14F-4D97-AF65-F5344CB8AC3E}">
        <p14:creationId xmlns:p14="http://schemas.microsoft.com/office/powerpoint/2010/main" xmlns=""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pPr/>
              <a:t>7/30/2024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pPr/>
              <a:t>‹#›</a:t>
            </a:fld>
            <a:endParaRPr lang="en-US" noProof="0" dirty="0"/>
          </a:p>
        </p:txBody>
      </p:sp>
    </p:spTree>
    <p:extLst>
      <p:ext uri="{BB962C8B-B14F-4D97-AF65-F5344CB8AC3E}">
        <p14:creationId xmlns:p14="http://schemas.microsoft.com/office/powerpoint/2010/main" xmlns=""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pPr/>
              <a:t>2</a:t>
            </a:fld>
            <a:endParaRPr lang="en-US" dirty="0"/>
          </a:p>
        </p:txBody>
      </p:sp>
    </p:spTree>
    <p:extLst>
      <p:ext uri="{BB962C8B-B14F-4D97-AF65-F5344CB8AC3E}">
        <p14:creationId xmlns:p14="http://schemas.microsoft.com/office/powerpoint/2010/main" xmlns="" val="291572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xmlns=""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xmlns=""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xmlns=""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xmlns=""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xmlns=""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xmlns=""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xmlns=""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xmlns=""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xmlns=""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xmlns=""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xmlns=""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xmlns=""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xmlns=""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xmlns=""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xmlns=""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xmlns="" val="1704908538"/>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xmlns=""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xmlns=""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xmlns=""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xmlns=""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xmlns=""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xmlns=""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xmlns=""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xmlns=""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xmlns=""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xmlns=""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xmlns=""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a:lstStyle>
            <a:lvl1pPr>
              <a:defRPr>
                <a:solidFill>
                  <a:schemeClr val="accent1"/>
                </a:solidFill>
              </a:defRPr>
            </a:lvl1pPr>
          </a:lstStyle>
          <a:p>
            <a:fld id="{E31B706D-36F4-B24A-97AF-19158A09581C}" type="datetime1">
              <a:rPr lang="en-IN" smtClean="0"/>
              <a:pPr/>
              <a:t>30-07-2024</a:t>
            </a:fld>
            <a:endParaRPr lang="en-US" dirty="0"/>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EXERCISE AND DIABETES</a:t>
            </a:r>
            <a:endParaRPr lang="en-US" dirty="0"/>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xmlns=""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xmlns=""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xmlns=""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xmlns=""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DA73A1B-9BE9-D734-5640-B2B3206DACF4}"/>
              </a:ext>
            </a:extLst>
          </p:cNvPr>
          <p:cNvSpPr>
            <a:spLocks noGrp="1"/>
          </p:cNvSpPr>
          <p:nvPr>
            <p:ph type="dt" sz="half" idx="10"/>
          </p:nvPr>
        </p:nvSpPr>
        <p:spPr/>
        <p:txBody>
          <a:bodyPr/>
          <a:lstStyle>
            <a:lvl1pPr>
              <a:defRPr>
                <a:solidFill>
                  <a:schemeClr val="accent1"/>
                </a:solidFill>
              </a:defRPr>
            </a:lvl1pPr>
          </a:lstStyle>
          <a:p>
            <a:fld id="{537BD274-1931-294B-B168-CCF16414DAFF}" type="datetime1">
              <a:rPr lang="en-IN" smtClean="0"/>
              <a:pPr/>
              <a:t>30-07-2024</a:t>
            </a:fld>
            <a:endParaRPr lang="en-US" dirty="0"/>
          </a:p>
        </p:txBody>
      </p:sp>
      <p:sp>
        <p:nvSpPr>
          <p:cNvPr id="8" name="Footer Placeholder 7">
            <a:extLst>
              <a:ext uri="{FF2B5EF4-FFF2-40B4-BE49-F238E27FC236}">
                <a16:creationId xmlns:a16="http://schemas.microsoft.com/office/drawing/2014/main" xmlns=""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EXERCISE AND DIABETES</a:t>
            </a:r>
            <a:endParaRPr lang="en-US" dirty="0"/>
          </a:p>
        </p:txBody>
      </p:sp>
      <p:sp>
        <p:nvSpPr>
          <p:cNvPr id="9" name="Slide Number Placeholder 8">
            <a:extLst>
              <a:ext uri="{FF2B5EF4-FFF2-40B4-BE49-F238E27FC236}">
                <a16:creationId xmlns:a16="http://schemas.microsoft.com/office/drawing/2014/main" xmlns=""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xmlns=""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xmlns=""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xmlns=""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xmlns=""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a:lstStyle/>
          <a:p>
            <a:fld id="{A9F8C249-7215-764E-A526-A3986E7944C0}" type="datetime1">
              <a:rPr lang="en-IN" smtClean="0"/>
              <a:pPr/>
              <a:t>30-07-2024</a:t>
            </a:fld>
            <a:endParaRPr lang="en-US" dirty="0"/>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a:lstStyle/>
          <a:p>
            <a:r>
              <a:rPr lang="en-US"/>
              <a:t>EXERCISE AND DIABETES</a:t>
            </a:r>
            <a:endParaRPr lang="en-US" dirty="0"/>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xmlns=""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xmlns=""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xmlns=""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xmlns=""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xmlns=""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xmlns=""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D6EF47-99AC-6166-B194-13D68424C067}"/>
              </a:ext>
            </a:extLst>
          </p:cNvPr>
          <p:cNvSpPr>
            <a:spLocks noGrp="1"/>
          </p:cNvSpPr>
          <p:nvPr>
            <p:ph type="dt" sz="half" idx="10"/>
          </p:nvPr>
        </p:nvSpPr>
        <p:spPr/>
        <p:txBody>
          <a:bodyPr/>
          <a:lstStyle/>
          <a:p>
            <a:fld id="{90B2334F-E693-5244-8C85-89FD7EA86715}" type="datetime1">
              <a:rPr lang="en-IN" smtClean="0"/>
              <a:pPr/>
              <a:t>30-07-2024</a:t>
            </a:fld>
            <a:endParaRPr lang="en-US" dirty="0"/>
          </a:p>
        </p:txBody>
      </p:sp>
      <p:sp>
        <p:nvSpPr>
          <p:cNvPr id="6" name="Footer Placeholder 5">
            <a:extLst>
              <a:ext uri="{FF2B5EF4-FFF2-40B4-BE49-F238E27FC236}">
                <a16:creationId xmlns:a16="http://schemas.microsoft.com/office/drawing/2014/main" xmlns="" id="{822996CE-5BB1-CA7E-667B-F066341E3C85}"/>
              </a:ext>
            </a:extLst>
          </p:cNvPr>
          <p:cNvSpPr>
            <a:spLocks noGrp="1"/>
          </p:cNvSpPr>
          <p:nvPr>
            <p:ph type="ftr" sz="quarter" idx="11"/>
          </p:nvPr>
        </p:nvSpPr>
        <p:spPr/>
        <p:txBody>
          <a:bodyPr/>
          <a:lstStyle/>
          <a:p>
            <a:r>
              <a:rPr lang="en-US"/>
              <a:t>EXERCISE AND DIABETES</a:t>
            </a:r>
            <a:endParaRPr lang="en-US" dirty="0"/>
          </a:p>
        </p:txBody>
      </p:sp>
      <p:sp>
        <p:nvSpPr>
          <p:cNvPr id="7" name="Slide Number Placeholder 6">
            <a:extLst>
              <a:ext uri="{FF2B5EF4-FFF2-40B4-BE49-F238E27FC236}">
                <a16:creationId xmlns:a16="http://schemas.microsoft.com/office/drawing/2014/main" xmlns="" id="{5D755DEF-097E-EE27-F5A1-F531067296BF}"/>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9" name="Freeform: Shape 8">
            <a:extLst>
              <a:ext uri="{FF2B5EF4-FFF2-40B4-BE49-F238E27FC236}">
                <a16:creationId xmlns:a16="http://schemas.microsoft.com/office/drawing/2014/main" xmlns=""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xmlns=""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xmlns=""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xmlns=""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xmlns=""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xmlns="" id="{C3AF76F4-A668-3D1B-FBCF-3C693E818ADD}"/>
              </a:ext>
            </a:extLst>
          </p:cNvPr>
          <p:cNvSpPr>
            <a:spLocks noGrp="1"/>
          </p:cNvSpPr>
          <p:nvPr>
            <p:ph type="dt" sz="half" idx="10"/>
          </p:nvPr>
        </p:nvSpPr>
        <p:spPr/>
        <p:txBody>
          <a:bodyPr/>
          <a:lstStyle/>
          <a:p>
            <a:fld id="{EA9D1FEF-2378-234E-A3E7-4CFD9AFF71F7}" type="datetime1">
              <a:rPr lang="en-IN" smtClean="0"/>
              <a:pPr/>
              <a:t>30-07-2024</a:t>
            </a:fld>
            <a:endParaRPr lang="en-US" dirty="0"/>
          </a:p>
        </p:txBody>
      </p:sp>
      <p:sp>
        <p:nvSpPr>
          <p:cNvPr id="3" name="Footer Placeholder 2">
            <a:extLst>
              <a:ext uri="{FF2B5EF4-FFF2-40B4-BE49-F238E27FC236}">
                <a16:creationId xmlns:a16="http://schemas.microsoft.com/office/drawing/2014/main" xmlns="" id="{236B032C-EBAF-7C2C-182B-5A074BD2FFC3}"/>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67D06A95-0E6D-275E-B1C2-0EC7757BDC6B}"/>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5" name="Title 1">
            <a:extLst>
              <a:ext uri="{FF2B5EF4-FFF2-40B4-BE49-F238E27FC236}">
                <a16:creationId xmlns:a16="http://schemas.microsoft.com/office/drawing/2014/main" xmlns=""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xmlns=""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xmlns=""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061380-5630-29CD-5357-ECACB77A7FAC}"/>
              </a:ext>
            </a:extLst>
          </p:cNvPr>
          <p:cNvSpPr>
            <a:spLocks noGrp="1"/>
          </p:cNvSpPr>
          <p:nvPr>
            <p:ph type="dt" sz="half" idx="10"/>
          </p:nvPr>
        </p:nvSpPr>
        <p:spPr/>
        <p:txBody>
          <a:bodyPr/>
          <a:lstStyle/>
          <a:p>
            <a:fld id="{95E891AC-B9CD-5A4F-9A9F-3523CC0E4F25}" type="datetime1">
              <a:rPr lang="en-IN" smtClean="0"/>
              <a:pPr/>
              <a:t>30-07-2024</a:t>
            </a:fld>
            <a:endParaRPr lang="en-US" dirty="0"/>
          </a:p>
        </p:txBody>
      </p:sp>
      <p:sp>
        <p:nvSpPr>
          <p:cNvPr id="6" name="Footer Placeholder 5">
            <a:extLst>
              <a:ext uri="{FF2B5EF4-FFF2-40B4-BE49-F238E27FC236}">
                <a16:creationId xmlns:a16="http://schemas.microsoft.com/office/drawing/2014/main" xmlns="" id="{F77E390A-17CB-4BA8-9C29-A42E9C0A493B}"/>
              </a:ext>
            </a:extLst>
          </p:cNvPr>
          <p:cNvSpPr>
            <a:spLocks noGrp="1"/>
          </p:cNvSpPr>
          <p:nvPr>
            <p:ph type="ftr" sz="quarter" idx="11"/>
          </p:nvPr>
        </p:nvSpPr>
        <p:spPr/>
        <p:txBody>
          <a:bodyPr/>
          <a:lstStyle/>
          <a:p>
            <a:r>
              <a:rPr lang="en-US"/>
              <a:t>EXERCISE AND DIABETES</a:t>
            </a:r>
            <a:endParaRPr lang="en-US" dirty="0"/>
          </a:p>
        </p:txBody>
      </p:sp>
      <p:sp>
        <p:nvSpPr>
          <p:cNvPr id="7" name="Slide Number Placeholder 6">
            <a:extLst>
              <a:ext uri="{FF2B5EF4-FFF2-40B4-BE49-F238E27FC236}">
                <a16:creationId xmlns:a16="http://schemas.microsoft.com/office/drawing/2014/main" xmlns="" id="{AE7B19B5-A87D-987E-D2A1-00BF3335EF8E}"/>
              </a:ext>
            </a:extLst>
          </p:cNvPr>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xmlns=""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xmlns=""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xmlns=""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xmlns=""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1829372813"/>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xmlns=""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xmlns=""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xmlns=""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xmlns=""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xmlns="" id="{E6FD7452-E3B6-7579-A363-62FAAFA8C251}"/>
              </a:ext>
            </a:extLst>
          </p:cNvPr>
          <p:cNvSpPr>
            <a:spLocks noGrp="1"/>
          </p:cNvSpPr>
          <p:nvPr>
            <p:ph type="dt" sz="half" idx="10"/>
          </p:nvPr>
        </p:nvSpPr>
        <p:spPr/>
        <p:txBody>
          <a:bodyPr/>
          <a:lstStyle/>
          <a:p>
            <a:fld id="{1A0B707D-124E-754C-B15F-C0FEAFF5114C}" type="datetime1">
              <a:rPr lang="en-IN" smtClean="0"/>
              <a:pPr/>
              <a:t>30-07-2024</a:t>
            </a:fld>
            <a:endParaRPr lang="en-US" dirty="0"/>
          </a:p>
        </p:txBody>
      </p:sp>
      <p:sp>
        <p:nvSpPr>
          <p:cNvPr id="6" name="Footer Placeholder 5">
            <a:extLst>
              <a:ext uri="{FF2B5EF4-FFF2-40B4-BE49-F238E27FC236}">
                <a16:creationId xmlns:a16="http://schemas.microsoft.com/office/drawing/2014/main" xmlns="" id="{2B98FAD9-245A-0174-9BD4-2B8E8A4A5B01}"/>
              </a:ext>
            </a:extLst>
          </p:cNvPr>
          <p:cNvSpPr>
            <a:spLocks noGrp="1"/>
          </p:cNvSpPr>
          <p:nvPr>
            <p:ph type="ftr" sz="quarter" idx="11"/>
          </p:nvPr>
        </p:nvSpPr>
        <p:spPr/>
        <p:txBody>
          <a:bodyPr/>
          <a:lstStyle/>
          <a:p>
            <a:r>
              <a:rPr lang="en-US"/>
              <a:t>EXERCISE AND DIABETES</a:t>
            </a:r>
            <a:endParaRPr lang="en-US" dirty="0"/>
          </a:p>
        </p:txBody>
      </p:sp>
      <p:sp>
        <p:nvSpPr>
          <p:cNvPr id="7" name="Slide Number Placeholder 6">
            <a:extLst>
              <a:ext uri="{FF2B5EF4-FFF2-40B4-BE49-F238E27FC236}">
                <a16:creationId xmlns:a16="http://schemas.microsoft.com/office/drawing/2014/main" xmlns="" id="{43ECF68C-6FDB-D274-7021-666310B3ED0B}"/>
              </a:ext>
            </a:extLst>
          </p:cNvPr>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xmlns=""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xmlns=""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xmlns=""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xmlns=""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xmlns=""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xmlns=""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xmlns=""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fld id="{0CA53050-4097-2644-AEDD-FB311AC4891D}" type="datetime1">
              <a:rPr lang="en-IN" smtClean="0"/>
              <a:pPr/>
              <a:t>30-07-2024</a:t>
            </a:fld>
            <a:endParaRPr lang="en-US" dirty="0"/>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pPr/>
              <a:t>‹#›</a:t>
            </a:fld>
            <a:endParaRPr lang="en-US" dirty="0"/>
          </a:p>
        </p:txBody>
      </p:sp>
    </p:spTree>
    <p:extLst>
      <p:ext uri="{BB962C8B-B14F-4D97-AF65-F5344CB8AC3E}">
        <p14:creationId xmlns:p14="http://schemas.microsoft.com/office/powerpoint/2010/main" xmlns="" val="2111285998"/>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fld id="{7C797C95-8001-1E4E-922C-0462F43185FF}" type="datetime1">
              <a:rPr lang="en-IN" smtClean="0"/>
              <a:pPr/>
              <a:t>30-07-2024</a:t>
            </a:fld>
            <a:endParaRPr lang="en-US" dirty="0"/>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13" name="Freeform: Shape 12">
            <a:extLst>
              <a:ext uri="{FF2B5EF4-FFF2-40B4-BE49-F238E27FC236}">
                <a16:creationId xmlns:a16="http://schemas.microsoft.com/office/drawing/2014/main" xmlns=""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xmlns=""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1641332740"/>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xmlns=""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xmlns=""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fld id="{55292B05-9E96-DF40-A8C3-DE9113253756}" type="datetime1">
              <a:rPr lang="en-IN" smtClean="0"/>
              <a:pPr/>
              <a:t>30-07-2024</a:t>
            </a:fld>
            <a:endParaRPr lang="en-US" dirty="0"/>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20" name="Title 1">
            <a:extLst>
              <a:ext uri="{FF2B5EF4-FFF2-40B4-BE49-F238E27FC236}">
                <a16:creationId xmlns:a16="http://schemas.microsoft.com/office/drawing/2014/main" xmlns=""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xmlns=""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030094665"/>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xmlns=""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xmlns=""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fld id="{768C1009-3645-5442-AF7A-D61E7FE66866}" type="datetime1">
              <a:rPr lang="en-IN" smtClean="0"/>
              <a:pPr/>
              <a:t>30-07-2024</a:t>
            </a:fld>
            <a:endParaRPr lang="en-US" dirty="0"/>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pPr/>
              <a:t>‹#›</a:t>
            </a:fld>
            <a:endParaRPr lang="en-US" dirty="0"/>
          </a:p>
        </p:txBody>
      </p:sp>
      <p:pic>
        <p:nvPicPr>
          <p:cNvPr id="26" name="Graphic 25">
            <a:extLst>
              <a:ext uri="{FF2B5EF4-FFF2-40B4-BE49-F238E27FC236}">
                <a16:creationId xmlns:a16="http://schemas.microsoft.com/office/drawing/2014/main" xmlns=""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xmlns=""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xmlns=""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xmlns=""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xmlns=""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3429611174"/>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xmlns=""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xmlns=""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xmlns=""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xmlns=""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xmlns=""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xmlns=""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xmlns=""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xmlns=""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xmlns=""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xmlns=""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xmlns=""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xmlns=""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xmlns=""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xmlns=""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xmlns="" id="{D0E51F5A-4888-D63D-29F3-B01CF7E21C47}"/>
              </a:ext>
            </a:extLst>
          </p:cNvPr>
          <p:cNvSpPr>
            <a:spLocks noGrp="1"/>
          </p:cNvSpPr>
          <p:nvPr>
            <p:ph type="dt" sz="half" idx="10"/>
          </p:nvPr>
        </p:nvSpPr>
        <p:spPr/>
        <p:txBody>
          <a:bodyPr/>
          <a:lstStyle/>
          <a:p>
            <a:fld id="{22366CD6-8131-3041-8E1B-1413E1EBD6E5}" type="datetime1">
              <a:rPr lang="en-IN" smtClean="0"/>
              <a:pPr/>
              <a:t>30-07-2024</a:t>
            </a:fld>
            <a:endParaRPr lang="en-US" dirty="0"/>
          </a:p>
        </p:txBody>
      </p:sp>
      <p:sp>
        <p:nvSpPr>
          <p:cNvPr id="5" name="Footer Placeholder 4">
            <a:extLst>
              <a:ext uri="{FF2B5EF4-FFF2-40B4-BE49-F238E27FC236}">
                <a16:creationId xmlns:a16="http://schemas.microsoft.com/office/drawing/2014/main" xmlns="" id="{3F237303-EC0A-6693-6BFA-55DB329E39D3}"/>
              </a:ext>
            </a:extLst>
          </p:cNvPr>
          <p:cNvSpPr>
            <a:spLocks noGrp="1"/>
          </p:cNvSpPr>
          <p:nvPr>
            <p:ph type="ftr" sz="quarter" idx="11"/>
          </p:nvPr>
        </p:nvSpPr>
        <p:spPr/>
        <p:txBody>
          <a:body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BF4A5FC7-AE15-3D20-F798-0247D85FF797}"/>
              </a:ext>
            </a:extLst>
          </p:cNvPr>
          <p:cNvSpPr>
            <a:spLocks noGrp="1"/>
          </p:cNvSpPr>
          <p:nvPr>
            <p:ph type="sldNum" sz="quarter" idx="12"/>
          </p:nvPr>
        </p:nvSpPr>
        <p:spPr/>
        <p:txBody>
          <a:bodyPr/>
          <a:lstStyle/>
          <a:p>
            <a:fld id="{58FB4751-880F-D840-AAA9-3A15815CC996}" type="slidenum">
              <a:rPr lang="en-US" smtClean="0"/>
              <a:pPr/>
              <a:t>‹#›</a:t>
            </a:fld>
            <a:endParaRPr lang="en-US" dirty="0"/>
          </a:p>
        </p:txBody>
      </p:sp>
      <p:sp>
        <p:nvSpPr>
          <p:cNvPr id="18" name="Freeform: Shape 17">
            <a:extLst>
              <a:ext uri="{FF2B5EF4-FFF2-40B4-BE49-F238E27FC236}">
                <a16:creationId xmlns:a16="http://schemas.microsoft.com/office/drawing/2014/main" xmlns=""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2830715435"/>
      </p:ext>
    </p:extLst>
  </p:cSld>
  <p:clrMapOvr>
    <a:masterClrMapping/>
  </p:clrMapOvr>
  <p:extLst>
    <p:ext uri="{DCECCB84-F9BA-43D5-87BE-67443E8EF086}">
      <p15:sldGuideLst xmlns:p15="http://schemas.microsoft.com/office/powerpoint/2012/main" xmlns="">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fld id="{77B7B0A9-1EC6-F746-8166-8DCEF4763DB9}" type="datetime1">
              <a:rPr lang="en-IN" smtClean="0"/>
              <a:pPr/>
              <a:t>30-07-2024</a:t>
            </a:fld>
            <a:endParaRPr lang="en-US" dirty="0"/>
          </a:p>
        </p:txBody>
      </p:sp>
      <p:sp>
        <p:nvSpPr>
          <p:cNvPr id="5" name="Footer Placeholder 4">
            <a:extLst>
              <a:ext uri="{FF2B5EF4-FFF2-40B4-BE49-F238E27FC236}">
                <a16:creationId xmlns:a16="http://schemas.microsoft.com/office/drawing/2014/main" xmlns=""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a:t>EXERCISE AND DIABETES</a:t>
            </a:r>
            <a:endParaRPr lang="en-US" dirty="0"/>
          </a:p>
        </p:txBody>
      </p:sp>
      <p:sp>
        <p:nvSpPr>
          <p:cNvPr id="6" name="Slide Number Placeholder 5">
            <a:extLst>
              <a:ext uri="{FF2B5EF4-FFF2-40B4-BE49-F238E27FC236}">
                <a16:creationId xmlns:a16="http://schemas.microsoft.com/office/drawing/2014/main" xmlns=""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xmlns=""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8157763/"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pubmed.ncbi.nlm.nih.gov/?term=Stanford%20KI%5bAuthor%5d"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edicalnewstoday.com/articles/305567.php"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8BB83-CA62-C813-5584-9F9C32557A2B}"/>
              </a:ext>
            </a:extLst>
          </p:cNvPr>
          <p:cNvSpPr>
            <a:spLocks noGrp="1"/>
          </p:cNvSpPr>
          <p:nvPr>
            <p:ph type="ctrTitle"/>
          </p:nvPr>
        </p:nvSpPr>
        <p:spPr>
          <a:xfrm>
            <a:off x="107576" y="0"/>
            <a:ext cx="11976848" cy="1384995"/>
          </a:xfrm>
        </p:spPr>
        <p:txBody>
          <a:bodyPr/>
          <a:lstStyle/>
          <a:p>
            <a:r>
              <a:rPr lang="en-US" dirty="0"/>
              <a:t>EXERCISE AND DIABETES</a:t>
            </a:r>
          </a:p>
        </p:txBody>
      </p:sp>
      <p:pic>
        <p:nvPicPr>
          <p:cNvPr id="1028" name="Picture 4" descr="Premium Vector | Cartoon fat man exercising on elliptical machine">
            <a:extLst>
              <a:ext uri="{FF2B5EF4-FFF2-40B4-BE49-F238E27FC236}">
                <a16:creationId xmlns:a16="http://schemas.microsoft.com/office/drawing/2014/main" xmlns="" id="{F99DD36D-9E59-1FF3-3610-B86E6B0DE77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0318" y="1566584"/>
            <a:ext cx="3429000"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FAFBBCC3-BCBE-248A-1593-E7B316C60B71}"/>
              </a:ext>
            </a:extLst>
          </p:cNvPr>
          <p:cNvSpPr txBox="1"/>
          <p:nvPr/>
        </p:nvSpPr>
        <p:spPr>
          <a:xfrm>
            <a:off x="3663426" y="5428821"/>
            <a:ext cx="5198860" cy="1200329"/>
          </a:xfrm>
          <a:prstGeom prst="rect">
            <a:avLst/>
          </a:prstGeom>
          <a:noFill/>
        </p:spPr>
        <p:txBody>
          <a:bodyPr wrap="none" rtlCol="0">
            <a:spAutoFit/>
          </a:bodyPr>
          <a:lstStyle/>
          <a:p>
            <a:pPr algn="ctr">
              <a:spcBef>
                <a:spcPct val="0"/>
              </a:spcBef>
            </a:pPr>
            <a:r>
              <a:rPr lang="en-IN" sz="1800" dirty="0" err="1" smtClean="0">
                <a:solidFill>
                  <a:schemeClr val="bg2">
                    <a:lumMod val="25000"/>
                  </a:schemeClr>
                </a:solidFill>
                <a:latin typeface="Times New Roman" panose="02020603050405020304" pitchFamily="18" charset="0"/>
                <a:cs typeface="Times New Roman" panose="02020603050405020304" pitchFamily="18" charset="0"/>
              </a:rPr>
              <a:t>Dr.Manish</a:t>
            </a:r>
            <a:r>
              <a:rPr lang="en-IN" sz="1800" dirty="0" smtClean="0">
                <a:solidFill>
                  <a:schemeClr val="bg2">
                    <a:lumMod val="25000"/>
                  </a:schemeClr>
                </a:solidFill>
                <a:latin typeface="Times New Roman" panose="02020603050405020304" pitchFamily="18" charset="0"/>
                <a:cs typeface="Times New Roman" panose="02020603050405020304" pitchFamily="18" charset="0"/>
              </a:rPr>
              <a:t> </a:t>
            </a:r>
            <a:r>
              <a:rPr lang="en-IN" sz="1800" dirty="0" err="1" smtClean="0">
                <a:solidFill>
                  <a:schemeClr val="bg2">
                    <a:lumMod val="25000"/>
                  </a:schemeClr>
                </a:solidFill>
                <a:latin typeface="Times New Roman" panose="02020603050405020304" pitchFamily="18" charset="0"/>
                <a:cs typeface="Times New Roman" panose="02020603050405020304" pitchFamily="18" charset="0"/>
              </a:rPr>
              <a:t>Shukla</a:t>
            </a:r>
            <a:endParaRPr lang="en-IN" sz="1800" dirty="0">
              <a:solidFill>
                <a:schemeClr val="bg2">
                  <a:lumMod val="25000"/>
                </a:schemeClr>
              </a:solidFill>
              <a:latin typeface="Times New Roman" panose="02020603050405020304" pitchFamily="18" charset="0"/>
              <a:cs typeface="Times New Roman" panose="02020603050405020304" pitchFamily="18" charset="0"/>
            </a:endParaRPr>
          </a:p>
          <a:p>
            <a:pPr algn="ctr">
              <a:spcBef>
                <a:spcPct val="0"/>
              </a:spcBef>
            </a:pPr>
            <a:r>
              <a:rPr lang="en-IN" sz="1800" dirty="0">
                <a:solidFill>
                  <a:schemeClr val="bg2">
                    <a:lumMod val="25000"/>
                  </a:schemeClr>
                </a:solidFill>
                <a:latin typeface="Times New Roman" panose="02020603050405020304" pitchFamily="18" charset="0"/>
                <a:cs typeface="Times New Roman" panose="02020603050405020304" pitchFamily="18" charset="0"/>
              </a:rPr>
              <a:t>Dept. </a:t>
            </a:r>
            <a:r>
              <a:rPr lang="en-IN" dirty="0" smtClean="0">
                <a:solidFill>
                  <a:schemeClr val="bg2">
                    <a:lumMod val="25000"/>
                  </a:schemeClr>
                </a:solidFill>
                <a:latin typeface="Times New Roman" panose="02020603050405020304" pitchFamily="18" charset="0"/>
                <a:cs typeface="Times New Roman" panose="02020603050405020304" pitchFamily="18" charset="0"/>
              </a:rPr>
              <a:t>o</a:t>
            </a:r>
            <a:r>
              <a:rPr lang="en-IN" sz="1800" dirty="0" smtClean="0">
                <a:solidFill>
                  <a:schemeClr val="bg2">
                    <a:lumMod val="25000"/>
                  </a:schemeClr>
                </a:solidFill>
                <a:latin typeface="Times New Roman" panose="02020603050405020304" pitchFamily="18" charset="0"/>
                <a:cs typeface="Times New Roman" panose="02020603050405020304" pitchFamily="18" charset="0"/>
              </a:rPr>
              <a:t>f </a:t>
            </a:r>
            <a:r>
              <a:rPr lang="en-IN" sz="1800" dirty="0">
                <a:solidFill>
                  <a:schemeClr val="bg2">
                    <a:lumMod val="25000"/>
                  </a:schemeClr>
                </a:solidFill>
                <a:latin typeface="Times New Roman" panose="02020603050405020304" pitchFamily="18" charset="0"/>
                <a:cs typeface="Times New Roman" panose="02020603050405020304" pitchFamily="18" charset="0"/>
              </a:rPr>
              <a:t>Cardiovascular &amp; Respiratory Physiotherapy</a:t>
            </a:r>
          </a:p>
          <a:p>
            <a:pPr algn="ctr">
              <a:spcBef>
                <a:spcPct val="0"/>
              </a:spcBef>
            </a:pPr>
            <a:r>
              <a:rPr lang="en-IN" sz="1800" dirty="0">
                <a:solidFill>
                  <a:schemeClr val="bg2">
                    <a:lumMod val="25000"/>
                  </a:schemeClr>
                </a:solidFill>
                <a:latin typeface="Times New Roman" panose="02020603050405020304" pitchFamily="18" charset="0"/>
                <a:cs typeface="Times New Roman" panose="02020603050405020304" pitchFamily="18" charset="0"/>
              </a:rPr>
              <a:t>MGM Institute Of Physiotherapy </a:t>
            </a:r>
          </a:p>
          <a:p>
            <a:pPr algn="ctr">
              <a:spcBef>
                <a:spcPct val="0"/>
              </a:spcBef>
            </a:pPr>
            <a:r>
              <a:rPr lang="en-IN" sz="1800" dirty="0" err="1">
                <a:solidFill>
                  <a:schemeClr val="bg2">
                    <a:lumMod val="25000"/>
                  </a:schemeClr>
                </a:solidFill>
                <a:latin typeface="Times New Roman" panose="02020603050405020304" pitchFamily="18" charset="0"/>
                <a:cs typeface="Times New Roman" panose="02020603050405020304" pitchFamily="18" charset="0"/>
              </a:rPr>
              <a:t>Chh</a:t>
            </a:r>
            <a:r>
              <a:rPr lang="en-IN" sz="1800" dirty="0">
                <a:solidFill>
                  <a:schemeClr val="bg2">
                    <a:lumMod val="25000"/>
                  </a:schemeClr>
                </a:solidFill>
                <a:latin typeface="Times New Roman" panose="02020603050405020304" pitchFamily="18" charset="0"/>
                <a:cs typeface="Times New Roman" panose="02020603050405020304" pitchFamily="18" charset="0"/>
              </a:rPr>
              <a:t>. </a:t>
            </a:r>
            <a:r>
              <a:rPr lang="en-IN" sz="1800" dirty="0" err="1">
                <a:solidFill>
                  <a:schemeClr val="bg2">
                    <a:lumMod val="25000"/>
                  </a:schemeClr>
                </a:solidFill>
                <a:latin typeface="Times New Roman" panose="02020603050405020304" pitchFamily="18" charset="0"/>
                <a:cs typeface="Times New Roman" panose="02020603050405020304" pitchFamily="18" charset="0"/>
              </a:rPr>
              <a:t>Sambhajinagar</a:t>
            </a:r>
            <a:endParaRPr lang="en-US" dirty="0"/>
          </a:p>
        </p:txBody>
      </p:sp>
    </p:spTree>
    <p:extLst>
      <p:ext uri="{BB962C8B-B14F-4D97-AF65-F5344CB8AC3E}">
        <p14:creationId xmlns:p14="http://schemas.microsoft.com/office/powerpoint/2010/main" xmlns=""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fontScale="92500"/>
          </a:bodyPr>
          <a:lstStyle/>
          <a:p>
            <a:pPr marL="342900" indent="-342900">
              <a:lnSpc>
                <a:spcPct val="150000"/>
              </a:lnSpc>
              <a:buFont typeface="Wingdings" panose="05000000000000000000" pitchFamily="2" charset="2"/>
              <a:buChar char="§"/>
            </a:pPr>
            <a:r>
              <a:rPr lang="en-IN" sz="2400" b="1" u="sng" dirty="0">
                <a:latin typeface="+mj-lt"/>
              </a:rPr>
              <a:t>NERVOUS SYSTEM:</a:t>
            </a:r>
          </a:p>
          <a:p>
            <a:pPr marL="342900" indent="-342900">
              <a:lnSpc>
                <a:spcPct val="150000"/>
              </a:lnSpc>
              <a:buFont typeface="Arial" panose="020B0604020202020204" pitchFamily="34" charset="0"/>
              <a:buChar char="•"/>
            </a:pPr>
            <a:r>
              <a:rPr lang="en-IN" sz="2400" dirty="0">
                <a:solidFill>
                  <a:srgbClr val="000000"/>
                </a:solidFill>
                <a:effectLst/>
                <a:latin typeface="+mj-lt"/>
                <a:ea typeface="Calibri" panose="020F0502020204030204" pitchFamily="34" charset="0"/>
              </a:rPr>
              <a:t>The literature reports from 50% to 66% of patients with DM will eventually develop PN at some point during their lifetime.</a:t>
            </a:r>
          </a:p>
          <a:p>
            <a:pPr marL="342900" indent="-342900">
              <a:lnSpc>
                <a:spcPct val="150000"/>
              </a:lnSpc>
              <a:buFont typeface="Arial" panose="020B0604020202020204" pitchFamily="34" charset="0"/>
              <a:buChar char="•"/>
            </a:pPr>
            <a:endParaRPr lang="en-IN" sz="2400" b="1" u="sng" dirty="0">
              <a:solidFill>
                <a:srgbClr val="000000"/>
              </a:solidFill>
              <a:latin typeface="+mj-lt"/>
            </a:endParaRPr>
          </a:p>
          <a:p>
            <a:pPr marL="342900" indent="-342900">
              <a:lnSpc>
                <a:spcPct val="150000"/>
              </a:lnSpc>
              <a:buFont typeface="Arial" panose="020B0604020202020204" pitchFamily="34" charset="0"/>
              <a:buChar char="•"/>
            </a:pPr>
            <a:r>
              <a:rPr lang="en-IN" sz="2400" u="sng" dirty="0">
                <a:solidFill>
                  <a:srgbClr val="000000"/>
                </a:solidFill>
                <a:effectLst/>
                <a:latin typeface="+mj-lt"/>
                <a:ea typeface="Calibri" panose="020F0502020204030204" pitchFamily="34" charset="0"/>
              </a:rPr>
              <a:t>Peripheral neuropathy</a:t>
            </a:r>
            <a:r>
              <a:rPr lang="en-IN" sz="2400" dirty="0">
                <a:solidFill>
                  <a:srgbClr val="000000"/>
                </a:solidFill>
                <a:effectLst/>
                <a:latin typeface="+mj-lt"/>
                <a:ea typeface="Calibri" panose="020F0502020204030204" pitchFamily="34" charset="0"/>
              </a:rPr>
              <a:t> is a type of nerve damage that typically affects the feet and legs and sometimes affects the hands and arms.</a:t>
            </a:r>
          </a:p>
          <a:p>
            <a:pPr>
              <a:lnSpc>
                <a:spcPct val="150000"/>
              </a:lnSpc>
            </a:pPr>
            <a:endParaRPr lang="en-IN" sz="2400" b="1" u="sng" dirty="0">
              <a:solidFill>
                <a:srgbClr val="000000"/>
              </a:solidFill>
              <a:effectLst/>
              <a:latin typeface="+mj-lt"/>
              <a:ea typeface="Calibri" panose="020F0502020204030204" pitchFamily="34" charset="0"/>
            </a:endParaRPr>
          </a:p>
          <a:p>
            <a:pPr marL="342900" indent="-342900">
              <a:lnSpc>
                <a:spcPct val="150000"/>
              </a:lnSpc>
              <a:buFont typeface="Arial" panose="020B0604020202020204" pitchFamily="34" charset="0"/>
              <a:buChar char="•"/>
            </a:pPr>
            <a:r>
              <a:rPr lang="en-IN" sz="2400" u="sng" dirty="0">
                <a:solidFill>
                  <a:srgbClr val="000000"/>
                </a:solidFill>
                <a:effectLst/>
                <a:latin typeface="+mj-lt"/>
                <a:ea typeface="Calibri" panose="020F0502020204030204" pitchFamily="34" charset="0"/>
              </a:rPr>
              <a:t>Autonomic neuropathy</a:t>
            </a:r>
            <a:r>
              <a:rPr lang="en-IN" sz="2400" dirty="0">
                <a:solidFill>
                  <a:srgbClr val="000000"/>
                </a:solidFill>
                <a:effectLst/>
                <a:latin typeface="+mj-lt"/>
                <a:ea typeface="Calibri" panose="020F0502020204030204" pitchFamily="34" charset="0"/>
              </a:rPr>
              <a:t> is damage to nerves that control your internal organs, leading to problems with your heart rate and blood pressure, digestive system, bladder, sex organs, sweat glands, and eyes. </a:t>
            </a:r>
            <a:endParaRPr lang="en-IN" sz="2400" b="1" u="sng" dirty="0">
              <a:latin typeface="+mj-lt"/>
            </a:endParaRPr>
          </a:p>
          <a:p>
            <a:pPr>
              <a:lnSpc>
                <a:spcPct val="150000"/>
              </a:lnSpc>
            </a:pPr>
            <a:endParaRPr lang="en-US" sz="2400" dirty="0">
              <a:latin typeface="+mj-lt"/>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9C44062E-B392-B744-8F02-E5D984270186}"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10</a:t>
            </a:fld>
            <a:endParaRPr lang="en-US" dirty="0"/>
          </a:p>
        </p:txBody>
      </p:sp>
    </p:spTree>
    <p:extLst>
      <p:ext uri="{BB962C8B-B14F-4D97-AF65-F5344CB8AC3E}">
        <p14:creationId xmlns:p14="http://schemas.microsoft.com/office/powerpoint/2010/main" xmlns="" val="153683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a:bodyPr>
          <a:lstStyle/>
          <a:p>
            <a:pPr marL="342900" indent="-342900">
              <a:lnSpc>
                <a:spcPct val="150000"/>
              </a:lnSpc>
              <a:buFont typeface="Wingdings" panose="05000000000000000000" pitchFamily="2" charset="2"/>
              <a:buChar char="§"/>
            </a:pPr>
            <a:r>
              <a:rPr lang="en-IN" sz="2400" b="1" u="sng" dirty="0">
                <a:latin typeface="+mj-lt"/>
              </a:rPr>
              <a:t>NERVOUS SYSTEM:</a:t>
            </a:r>
          </a:p>
          <a:p>
            <a:pPr marL="342900" indent="-342900">
              <a:lnSpc>
                <a:spcPct val="150000"/>
              </a:lnSpc>
              <a:buFont typeface="Arial" panose="020B0604020202020204" pitchFamily="34" charset="0"/>
              <a:buChar char="•"/>
            </a:pPr>
            <a:r>
              <a:rPr lang="en-IN" sz="2400" u="sng" dirty="0">
                <a:solidFill>
                  <a:srgbClr val="000000"/>
                </a:solidFill>
                <a:effectLst/>
                <a:latin typeface="+mj-lt"/>
                <a:ea typeface="Calibri" panose="020F0502020204030204" pitchFamily="34" charset="0"/>
              </a:rPr>
              <a:t>Focal neuropathies</a:t>
            </a:r>
            <a:r>
              <a:rPr lang="en-IN" sz="2400" dirty="0">
                <a:solidFill>
                  <a:srgbClr val="000000"/>
                </a:solidFill>
                <a:effectLst/>
                <a:latin typeface="+mj-lt"/>
                <a:ea typeface="Calibri" panose="020F0502020204030204" pitchFamily="34" charset="0"/>
              </a:rPr>
              <a:t> are conditions in which</a:t>
            </a:r>
          </a:p>
          <a:p>
            <a:pPr>
              <a:lnSpc>
                <a:spcPct val="150000"/>
              </a:lnSpc>
            </a:pPr>
            <a:r>
              <a:rPr lang="en-IN" sz="2400" dirty="0">
                <a:solidFill>
                  <a:srgbClr val="000000"/>
                </a:solidFill>
                <a:effectLst/>
                <a:latin typeface="+mj-lt"/>
                <a:ea typeface="Calibri" panose="020F0502020204030204" pitchFamily="34" charset="0"/>
              </a:rPr>
              <a:t>      you typically have damage to single nerves, </a:t>
            </a:r>
          </a:p>
          <a:p>
            <a:pPr>
              <a:lnSpc>
                <a:spcPct val="150000"/>
              </a:lnSpc>
            </a:pPr>
            <a:r>
              <a:rPr lang="en-IN" sz="2400" dirty="0">
                <a:solidFill>
                  <a:srgbClr val="000000"/>
                </a:solidFill>
                <a:latin typeface="+mj-lt"/>
                <a:ea typeface="Calibri" panose="020F0502020204030204" pitchFamily="34" charset="0"/>
              </a:rPr>
              <a:t>     </a:t>
            </a:r>
            <a:r>
              <a:rPr lang="en-IN" sz="2400" dirty="0">
                <a:solidFill>
                  <a:srgbClr val="000000"/>
                </a:solidFill>
                <a:effectLst/>
                <a:latin typeface="+mj-lt"/>
                <a:ea typeface="Calibri" panose="020F0502020204030204" pitchFamily="34" charset="0"/>
              </a:rPr>
              <a:t>most often in your hand, head, torso, or leg. </a:t>
            </a:r>
          </a:p>
          <a:p>
            <a:pPr marL="342900" indent="-342900">
              <a:lnSpc>
                <a:spcPct val="150000"/>
              </a:lnSpc>
              <a:buFont typeface="Arial" panose="020B0604020202020204" pitchFamily="34" charset="0"/>
              <a:buChar char="•"/>
            </a:pPr>
            <a:endParaRPr lang="en-IN" sz="2400" dirty="0">
              <a:solidFill>
                <a:srgbClr val="000000"/>
              </a:solidFill>
              <a:latin typeface="+mj-lt"/>
              <a:cs typeface="Times New Roman" panose="02020603050405020304" pitchFamily="18" charset="0"/>
            </a:endParaRPr>
          </a:p>
          <a:p>
            <a:pPr marL="342900" indent="-342900">
              <a:lnSpc>
                <a:spcPct val="150000"/>
              </a:lnSpc>
              <a:buFont typeface="Arial" panose="020B0604020202020204" pitchFamily="34" charset="0"/>
              <a:buChar char="•"/>
            </a:pPr>
            <a:r>
              <a:rPr lang="en-IN" sz="2400" u="sng" dirty="0">
                <a:solidFill>
                  <a:srgbClr val="000000"/>
                </a:solidFill>
                <a:effectLst/>
                <a:latin typeface="+mj-lt"/>
                <a:ea typeface="Calibri" panose="020F0502020204030204" pitchFamily="34" charset="0"/>
              </a:rPr>
              <a:t>Proximal neuropathy</a:t>
            </a:r>
            <a:r>
              <a:rPr lang="en-IN" sz="2400" dirty="0">
                <a:solidFill>
                  <a:srgbClr val="000000"/>
                </a:solidFill>
                <a:effectLst/>
                <a:latin typeface="+mj-lt"/>
                <a:ea typeface="Calibri" panose="020F0502020204030204" pitchFamily="34" charset="0"/>
              </a:rPr>
              <a:t> is a rare and disabling</a:t>
            </a:r>
          </a:p>
          <a:p>
            <a:pPr>
              <a:lnSpc>
                <a:spcPct val="150000"/>
              </a:lnSpc>
            </a:pPr>
            <a:r>
              <a:rPr lang="en-IN" sz="2400" dirty="0">
                <a:solidFill>
                  <a:srgbClr val="000000"/>
                </a:solidFill>
                <a:latin typeface="+mj-lt"/>
                <a:ea typeface="Calibri" panose="020F0502020204030204" pitchFamily="34" charset="0"/>
              </a:rPr>
              <a:t>     </a:t>
            </a:r>
            <a:r>
              <a:rPr lang="en-IN" sz="2400" dirty="0">
                <a:solidFill>
                  <a:srgbClr val="000000"/>
                </a:solidFill>
                <a:effectLst/>
                <a:latin typeface="+mj-lt"/>
                <a:ea typeface="Calibri" panose="020F0502020204030204" pitchFamily="34" charset="0"/>
              </a:rPr>
              <a:t> type of nerve damage </a:t>
            </a:r>
            <a:r>
              <a:rPr lang="en-IN" sz="2400" dirty="0">
                <a:solidFill>
                  <a:srgbClr val="000000"/>
                </a:solidFill>
                <a:latin typeface="+mj-lt"/>
                <a:ea typeface="Calibri" panose="020F0502020204030204" pitchFamily="34" charset="0"/>
              </a:rPr>
              <a:t> </a:t>
            </a:r>
            <a:r>
              <a:rPr lang="en-IN" sz="2400" dirty="0">
                <a:solidFill>
                  <a:srgbClr val="000000"/>
                </a:solidFill>
                <a:effectLst/>
                <a:latin typeface="+mj-lt"/>
                <a:ea typeface="Calibri" panose="020F0502020204030204" pitchFamily="34" charset="0"/>
              </a:rPr>
              <a:t>in your hip, buttock, </a:t>
            </a:r>
          </a:p>
          <a:p>
            <a:pPr>
              <a:lnSpc>
                <a:spcPct val="150000"/>
              </a:lnSpc>
            </a:pPr>
            <a:r>
              <a:rPr lang="en-IN" sz="2400" dirty="0">
                <a:solidFill>
                  <a:srgbClr val="000000"/>
                </a:solidFill>
                <a:latin typeface="+mj-lt"/>
                <a:ea typeface="Calibri" panose="020F0502020204030204" pitchFamily="34" charset="0"/>
              </a:rPr>
              <a:t>     </a:t>
            </a:r>
            <a:r>
              <a:rPr lang="en-IN" sz="2400" dirty="0">
                <a:solidFill>
                  <a:srgbClr val="000000"/>
                </a:solidFill>
                <a:effectLst/>
                <a:latin typeface="+mj-lt"/>
                <a:ea typeface="Calibri" panose="020F0502020204030204" pitchFamily="34" charset="0"/>
              </a:rPr>
              <a:t>or thigh. </a:t>
            </a:r>
            <a:endParaRPr lang="en-US" sz="2400" dirty="0">
              <a:latin typeface="+mj-lt"/>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F5866616-B56B-E64E-9520-CB15250B0980}"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11</a:t>
            </a:fld>
            <a:endParaRPr lang="en-US" dirty="0"/>
          </a:p>
        </p:txBody>
      </p:sp>
      <p:pic>
        <p:nvPicPr>
          <p:cNvPr id="1026" name="Picture 2" descr="Diabetic Neuropathy Medical Illustration | Medical illustration, Diabetic  neuropathy, Medical art">
            <a:extLst>
              <a:ext uri="{FF2B5EF4-FFF2-40B4-BE49-F238E27FC236}">
                <a16:creationId xmlns:a16="http://schemas.microsoft.com/office/drawing/2014/main" xmlns="" id="{A58283CC-9622-3FF1-6350-4CF3F2047B2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0305" y="1232536"/>
            <a:ext cx="5094911" cy="457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596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a:bodyPr>
          <a:lstStyle/>
          <a:p>
            <a:pPr marL="342900" indent="-342900">
              <a:lnSpc>
                <a:spcPct val="150000"/>
              </a:lnSpc>
              <a:buFont typeface="Wingdings" panose="05000000000000000000" pitchFamily="2" charset="2"/>
              <a:buChar char="§"/>
            </a:pPr>
            <a:r>
              <a:rPr lang="en-IN" sz="2400" b="1" u="sng" dirty="0">
                <a:latin typeface="+mj-lt"/>
              </a:rPr>
              <a:t>NERVOUS SYSTEM:</a:t>
            </a:r>
          </a:p>
          <a:p>
            <a:pPr marL="285750" indent="-285750">
              <a:lnSpc>
                <a:spcPct val="150000"/>
              </a:lnSpc>
              <a:buFont typeface="Arial" panose="020B0604020202020204" pitchFamily="34" charset="0"/>
              <a:buChar char="•"/>
            </a:pPr>
            <a:r>
              <a:rPr lang="en-IN" sz="2400" dirty="0">
                <a:solidFill>
                  <a:srgbClr val="000000"/>
                </a:solidFill>
                <a:effectLst/>
                <a:latin typeface="+mj-lt"/>
                <a:ea typeface="Calibri" panose="020F0502020204030204" pitchFamily="34" charset="0"/>
                <a:cs typeface="Times New Roman" panose="02020603050405020304" pitchFamily="18" charset="0"/>
              </a:rPr>
              <a:t>Implicated causes of peripheral nerve damage include </a:t>
            </a:r>
          </a:p>
          <a:p>
            <a:pPr marL="457200" algn="just">
              <a:lnSpc>
                <a:spcPct val="150000"/>
              </a:lnSpc>
            </a:pPr>
            <a:r>
              <a:rPr lang="en-IN" sz="2400" dirty="0">
                <a:solidFill>
                  <a:srgbClr val="000000"/>
                </a:solidFill>
                <a:latin typeface="+mj-lt"/>
                <a:ea typeface="Calibri" panose="020F0502020204030204" pitchFamily="34" charset="0"/>
                <a:cs typeface="Times New Roman" panose="02020603050405020304" pitchFamily="18" charset="0"/>
              </a:rPr>
              <a:t>O</a:t>
            </a:r>
            <a:r>
              <a:rPr lang="en-IN" sz="2400" dirty="0">
                <a:solidFill>
                  <a:srgbClr val="000000"/>
                </a:solidFill>
                <a:effectLst/>
                <a:latin typeface="+mj-lt"/>
                <a:ea typeface="Calibri" panose="020F0502020204030204" pitchFamily="34" charset="0"/>
                <a:cs typeface="Times New Roman" panose="02020603050405020304" pitchFamily="18" charset="0"/>
              </a:rPr>
              <a:t>xidate stress damage</a:t>
            </a:r>
          </a:p>
          <a:p>
            <a:pPr marL="457200" algn="just">
              <a:lnSpc>
                <a:spcPct val="150000"/>
              </a:lnSpc>
            </a:pPr>
            <a:r>
              <a:rPr lang="en-IN" sz="2400" dirty="0">
                <a:solidFill>
                  <a:srgbClr val="000000"/>
                </a:solidFill>
                <a:highlight>
                  <a:srgbClr val="FFFF00"/>
                </a:highlight>
                <a:latin typeface="+mj-lt"/>
                <a:ea typeface="Calibri" panose="020F0502020204030204" pitchFamily="34" charset="0"/>
                <a:cs typeface="Times New Roman" panose="02020603050405020304" pitchFamily="18" charset="0"/>
              </a:rPr>
              <a:t>A</a:t>
            </a:r>
            <a:r>
              <a:rPr lang="en-IN" sz="2400" dirty="0">
                <a:solidFill>
                  <a:srgbClr val="000000"/>
                </a:solidFill>
                <a:effectLst/>
                <a:highlight>
                  <a:srgbClr val="FFFF00"/>
                </a:highlight>
                <a:latin typeface="+mj-lt"/>
                <a:ea typeface="Calibri" panose="020F0502020204030204" pitchFamily="34" charset="0"/>
                <a:cs typeface="Times New Roman" panose="02020603050405020304" pitchFamily="18" charset="0"/>
              </a:rPr>
              <a:t>ccumulation of sorbitol </a:t>
            </a:r>
            <a:r>
              <a:rPr lang="en-US" sz="2400" b="1" dirty="0">
                <a:solidFill>
                  <a:srgbClr val="5F6368"/>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t>
            </a:r>
            <a:r>
              <a:rPr lang="en-US" sz="2400" b="0" i="0" dirty="0">
                <a:solidFill>
                  <a:srgbClr val="4D5156"/>
                </a:solidFill>
                <a:effectLst/>
                <a:highlight>
                  <a:srgbClr val="FFFF00"/>
                </a:highlight>
                <a:latin typeface="arial" panose="020B0604020202020204" pitchFamily="34" charset="0"/>
              </a:rPr>
              <a:t> Excess </a:t>
            </a:r>
            <a:r>
              <a:rPr lang="en-US" sz="2400" b="1" i="0" dirty="0">
                <a:solidFill>
                  <a:srgbClr val="5F6368"/>
                </a:solidFill>
                <a:effectLst/>
                <a:highlight>
                  <a:srgbClr val="FFFF00"/>
                </a:highlight>
                <a:latin typeface="arial" panose="020B0604020202020204" pitchFamily="34" charset="0"/>
              </a:rPr>
              <a:t>sorbitol</a:t>
            </a:r>
            <a:r>
              <a:rPr lang="en-US" sz="2400" b="0" i="0" dirty="0">
                <a:solidFill>
                  <a:srgbClr val="4D5156"/>
                </a:solidFill>
                <a:effectLst/>
                <a:highlight>
                  <a:srgbClr val="FFFF00"/>
                </a:highlight>
                <a:latin typeface="arial" panose="020B0604020202020204" pitchFamily="34" charset="0"/>
              </a:rPr>
              <a:t> may produce toxic </a:t>
            </a:r>
            <a:r>
              <a:rPr lang="en-US" sz="2400" b="1" i="0" dirty="0">
                <a:solidFill>
                  <a:srgbClr val="5F6368"/>
                </a:solidFill>
                <a:effectLst/>
                <a:highlight>
                  <a:srgbClr val="FFFF00"/>
                </a:highlight>
                <a:latin typeface="arial" panose="020B0604020202020204" pitchFamily="34" charset="0"/>
              </a:rPr>
              <a:t>effects</a:t>
            </a:r>
            <a:r>
              <a:rPr lang="en-US" sz="2400" b="0" i="0" dirty="0">
                <a:solidFill>
                  <a:srgbClr val="4D5156"/>
                </a:solidFill>
                <a:effectLst/>
                <a:highlight>
                  <a:srgbClr val="FFFF00"/>
                </a:highlight>
                <a:latin typeface="arial" panose="020B0604020202020204" pitchFamily="34" charset="0"/>
              </a:rPr>
              <a:t>, resulting in demyelination and impaired velocity of peripheral </a:t>
            </a:r>
            <a:r>
              <a:rPr lang="en-US" sz="2400" b="1" i="0" dirty="0">
                <a:solidFill>
                  <a:srgbClr val="5F6368"/>
                </a:solidFill>
                <a:effectLst/>
                <a:highlight>
                  <a:srgbClr val="FFFF00"/>
                </a:highlight>
                <a:latin typeface="arial" panose="020B0604020202020204" pitchFamily="34" charset="0"/>
              </a:rPr>
              <a:t>nerve</a:t>
            </a:r>
            <a:r>
              <a:rPr lang="en-US" sz="2400" b="0" i="0" dirty="0">
                <a:solidFill>
                  <a:srgbClr val="4D5156"/>
                </a:solidFill>
                <a:effectLst/>
                <a:highlight>
                  <a:srgbClr val="FFFF00"/>
                </a:highlight>
                <a:latin typeface="arial" panose="020B0604020202020204" pitchFamily="34" charset="0"/>
              </a:rPr>
              <a:t> conduction.</a:t>
            </a:r>
            <a:endParaRPr lang="en-IN" sz="2400" dirty="0">
              <a:solidFill>
                <a:srgbClr val="000000"/>
              </a:solidFill>
              <a:effectLst/>
              <a:highlight>
                <a:srgbClr val="FFFF00"/>
              </a:highlight>
              <a:latin typeface="+mj-lt"/>
              <a:ea typeface="Calibri" panose="020F0502020204030204" pitchFamily="34" charset="0"/>
              <a:cs typeface="Times New Roman" panose="02020603050405020304" pitchFamily="18" charset="0"/>
            </a:endParaRPr>
          </a:p>
          <a:p>
            <a:pPr marL="457200" algn="just">
              <a:lnSpc>
                <a:spcPct val="150000"/>
              </a:lnSpc>
            </a:pPr>
            <a:r>
              <a:rPr lang="en-IN" sz="2400" dirty="0">
                <a:solidFill>
                  <a:srgbClr val="000000"/>
                </a:solidFill>
                <a:latin typeface="+mj-lt"/>
                <a:ea typeface="Calibri" panose="020F0502020204030204" pitchFamily="34" charset="0"/>
                <a:cs typeface="Times New Roman" panose="02020603050405020304" pitchFamily="18" charset="0"/>
              </a:rPr>
              <a:t>A</a:t>
            </a:r>
            <a:r>
              <a:rPr lang="en-IN" sz="2400" dirty="0">
                <a:solidFill>
                  <a:srgbClr val="000000"/>
                </a:solidFill>
                <a:effectLst/>
                <a:latin typeface="+mj-lt"/>
                <a:ea typeface="Calibri" panose="020F0502020204030204" pitchFamily="34" charset="0"/>
                <a:cs typeface="Times New Roman" panose="02020603050405020304" pitchFamily="18" charset="0"/>
              </a:rPr>
              <a:t>dvanced glycosylation end products</a:t>
            </a:r>
          </a:p>
          <a:p>
            <a:pPr marL="457200" algn="just">
              <a:lnSpc>
                <a:spcPct val="150000"/>
              </a:lnSpc>
            </a:pPr>
            <a:r>
              <a:rPr lang="en-IN" sz="2400" dirty="0">
                <a:solidFill>
                  <a:srgbClr val="000000"/>
                </a:solidFill>
                <a:effectLst/>
                <a:latin typeface="+mj-lt"/>
                <a:ea typeface="Calibri" panose="020F0502020204030204" pitchFamily="34" charset="0"/>
                <a:cs typeface="Times New Roman" panose="02020603050405020304" pitchFamily="18" charset="0"/>
              </a:rPr>
              <a:t>Neurovascular impairment with poor repair processes and endothelial dysfunction also have been implicated.</a:t>
            </a:r>
            <a:endParaRPr lang="en-IN" sz="2400" dirty="0">
              <a:effectLst/>
              <a:latin typeface="+mj-lt"/>
              <a:ea typeface="Calibri" panose="020F0502020204030204" pitchFamily="34" charset="0"/>
              <a:cs typeface="Times New Roman" panose="02020603050405020304" pitchFamily="18" charset="0"/>
            </a:endParaRPr>
          </a:p>
          <a:p>
            <a:pPr marL="457200" algn="just">
              <a:lnSpc>
                <a:spcPct val="150000"/>
              </a:lnSpc>
              <a:spcAft>
                <a:spcPts val="800"/>
              </a:spcAft>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E03CC85C-FC7E-C846-84BA-2E8F35848864}"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xmlns="" val="253057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a:bodyPr>
          <a:lstStyle/>
          <a:p>
            <a:pPr marL="342900" indent="-342900">
              <a:lnSpc>
                <a:spcPct val="150000"/>
              </a:lnSpc>
              <a:buFont typeface="Wingdings" panose="05000000000000000000" pitchFamily="2" charset="2"/>
              <a:buChar char="§"/>
            </a:pPr>
            <a:r>
              <a:rPr lang="en-IN" sz="2400" b="1" u="sng" dirty="0">
                <a:latin typeface="+mj-lt"/>
              </a:rPr>
              <a:t>MUSCULOSKELETAL SYSTEM:</a:t>
            </a:r>
          </a:p>
          <a:p>
            <a:pPr>
              <a:lnSpc>
                <a:spcPct val="150000"/>
              </a:lnSpc>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87DF97EF-738D-FB4C-B425-B05382F6504F}"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13</a:t>
            </a:fld>
            <a:endParaRPr lang="en-US" dirty="0"/>
          </a:p>
        </p:txBody>
      </p:sp>
      <p:pic>
        <p:nvPicPr>
          <p:cNvPr id="5" name="Picture 4">
            <a:extLst>
              <a:ext uri="{FF2B5EF4-FFF2-40B4-BE49-F238E27FC236}">
                <a16:creationId xmlns:a16="http://schemas.microsoft.com/office/drawing/2014/main" xmlns="" id="{DB5DC4B5-62C2-B329-BAFD-EAC4203F8394}"/>
              </a:ext>
            </a:extLst>
          </p:cNvPr>
          <p:cNvPicPr>
            <a:picLocks noChangeAspect="1"/>
          </p:cNvPicPr>
          <p:nvPr/>
        </p:nvPicPr>
        <p:blipFill>
          <a:blip r:embed="rId2"/>
          <a:stretch>
            <a:fillRect/>
          </a:stretch>
        </p:blipFill>
        <p:spPr>
          <a:xfrm>
            <a:off x="3000374" y="1419225"/>
            <a:ext cx="7267575" cy="4875466"/>
          </a:xfrm>
          <a:prstGeom prst="rect">
            <a:avLst/>
          </a:prstGeom>
        </p:spPr>
      </p:pic>
    </p:spTree>
    <p:extLst>
      <p:ext uri="{BB962C8B-B14F-4D97-AF65-F5344CB8AC3E}">
        <p14:creationId xmlns:p14="http://schemas.microsoft.com/office/powerpoint/2010/main" xmlns="" val="240680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19186B-F96E-58CD-AEC4-B8583C40C6B8}"/>
              </a:ext>
            </a:extLst>
          </p:cNvPr>
          <p:cNvSpPr>
            <a:spLocks noGrp="1"/>
          </p:cNvSpPr>
          <p:nvPr>
            <p:ph type="dt" sz="half" idx="10"/>
          </p:nvPr>
        </p:nvSpPr>
        <p:spPr/>
        <p:txBody>
          <a:bodyPr/>
          <a:lstStyle/>
          <a:p>
            <a:fld id="{8F74BDC5-BC26-104D-BB8F-83B556EE1F5D}" type="datetime1">
              <a:rPr lang="en-IN" smtClean="0"/>
              <a:pPr/>
              <a:t>30-07-2024</a:t>
            </a:fld>
            <a:endParaRPr lang="en-US" dirty="0"/>
          </a:p>
        </p:txBody>
      </p:sp>
      <p:sp>
        <p:nvSpPr>
          <p:cNvPr id="3" name="Footer Placeholder 2">
            <a:extLst>
              <a:ext uri="{FF2B5EF4-FFF2-40B4-BE49-F238E27FC236}">
                <a16:creationId xmlns:a16="http://schemas.microsoft.com/office/drawing/2014/main" xmlns="" id="{6E915F2F-5C4A-1F71-06DB-26EE62B73058}"/>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A19460B2-CAA6-C9DB-C2F5-0E8FB37BCDF8}"/>
              </a:ext>
            </a:extLst>
          </p:cNvPr>
          <p:cNvSpPr>
            <a:spLocks noGrp="1"/>
          </p:cNvSpPr>
          <p:nvPr>
            <p:ph type="sldNum" sz="quarter" idx="12"/>
          </p:nvPr>
        </p:nvSpPr>
        <p:spPr/>
        <p:txBody>
          <a:bodyPr/>
          <a:lstStyle/>
          <a:p>
            <a:fld id="{58FB4751-880F-D840-AAA9-3A15815CC996}" type="slidenum">
              <a:rPr lang="en-US" smtClean="0"/>
              <a:pPr/>
              <a:t>14</a:t>
            </a:fld>
            <a:endParaRPr lang="en-US" dirty="0"/>
          </a:p>
        </p:txBody>
      </p:sp>
      <p:pic>
        <p:nvPicPr>
          <p:cNvPr id="2050" name="Picture 2" descr="Diabetic Charcot Neuropathy - Foot &amp; Ankle - Orthobullets">
            <a:extLst>
              <a:ext uri="{FF2B5EF4-FFF2-40B4-BE49-F238E27FC236}">
                <a16:creationId xmlns:a16="http://schemas.microsoft.com/office/drawing/2014/main" xmlns="" id="{E6AE830F-FEF8-950E-940E-CBF9F767681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5764306" cy="41886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a:extLst>
              <a:ext uri="{FF2B5EF4-FFF2-40B4-BE49-F238E27FC236}">
                <a16:creationId xmlns:a16="http://schemas.microsoft.com/office/drawing/2014/main" xmlns="" id="{FDD4E0D1-4703-7489-D607-4AF31E9B652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64306" y="2817158"/>
            <a:ext cx="6465389"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752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FACD32-0585-90AA-89B2-C89730CA2C55}"/>
              </a:ext>
            </a:extLst>
          </p:cNvPr>
          <p:cNvSpPr>
            <a:spLocks noGrp="1"/>
          </p:cNvSpPr>
          <p:nvPr>
            <p:ph type="dt" sz="half" idx="10"/>
          </p:nvPr>
        </p:nvSpPr>
        <p:spPr/>
        <p:txBody>
          <a:bodyPr/>
          <a:lstStyle/>
          <a:p>
            <a:fld id="{1B385D26-072B-8840-B83E-26304F5BE0A0}" type="datetime1">
              <a:rPr lang="en-IN" smtClean="0"/>
              <a:pPr/>
              <a:t>30-07-2024</a:t>
            </a:fld>
            <a:endParaRPr lang="en-US" dirty="0"/>
          </a:p>
        </p:txBody>
      </p:sp>
      <p:sp>
        <p:nvSpPr>
          <p:cNvPr id="3" name="Footer Placeholder 2">
            <a:extLst>
              <a:ext uri="{FF2B5EF4-FFF2-40B4-BE49-F238E27FC236}">
                <a16:creationId xmlns:a16="http://schemas.microsoft.com/office/drawing/2014/main" xmlns="" id="{D74E2FAA-30A2-7584-CB1A-7573C1A2D105}"/>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FE2382B6-62C4-8B11-9FBF-DFE4636B6582}"/>
              </a:ext>
            </a:extLst>
          </p:cNvPr>
          <p:cNvSpPr>
            <a:spLocks noGrp="1"/>
          </p:cNvSpPr>
          <p:nvPr>
            <p:ph type="sldNum" sz="quarter" idx="12"/>
          </p:nvPr>
        </p:nvSpPr>
        <p:spPr/>
        <p:txBody>
          <a:bodyPr/>
          <a:lstStyle/>
          <a:p>
            <a:fld id="{58FB4751-880F-D840-AAA9-3A15815CC996}" type="slidenum">
              <a:rPr lang="en-US" smtClean="0"/>
              <a:pPr/>
              <a:t>15</a:t>
            </a:fld>
            <a:endParaRPr lang="en-US" dirty="0"/>
          </a:p>
        </p:txBody>
      </p:sp>
      <p:pic>
        <p:nvPicPr>
          <p:cNvPr id="3078" name="Picture 6" descr="Diabetic Foot Care">
            <a:extLst>
              <a:ext uri="{FF2B5EF4-FFF2-40B4-BE49-F238E27FC236}">
                <a16:creationId xmlns:a16="http://schemas.microsoft.com/office/drawing/2014/main" xmlns="" id="{80066A6A-243C-563E-359E-EC18DA989F8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0329"/>
            <a:ext cx="7055930" cy="317350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The Diabetic Foot Examination - TeachMeSurgery">
            <a:extLst>
              <a:ext uri="{FF2B5EF4-FFF2-40B4-BE49-F238E27FC236}">
                <a16:creationId xmlns:a16="http://schemas.microsoft.com/office/drawing/2014/main" xmlns="" id="{015B37AA-0A77-A47E-0CCB-ABB5E3906CD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5547" y="2814918"/>
            <a:ext cx="5106453" cy="34565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362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fontScale="92500" lnSpcReduction="20000"/>
          </a:bodyPr>
          <a:lstStyle/>
          <a:p>
            <a:pPr marL="342900" indent="-342900">
              <a:lnSpc>
                <a:spcPct val="150000"/>
              </a:lnSpc>
              <a:buFont typeface="Wingdings" panose="05000000000000000000" pitchFamily="2" charset="2"/>
              <a:buChar char="§"/>
            </a:pPr>
            <a:r>
              <a:rPr lang="en-IN" sz="2400" b="1" u="sng" dirty="0">
                <a:latin typeface="+mj-lt"/>
              </a:rPr>
              <a:t>MUSCULOSKELETAL SYSTEM:</a:t>
            </a:r>
          </a:p>
          <a:p>
            <a:pPr marL="342900" indent="-342900">
              <a:lnSpc>
                <a:spcPct val="150000"/>
              </a:lnSpc>
              <a:buFont typeface="Arial" panose="020B0604020202020204" pitchFamily="34" charset="0"/>
              <a:buChar char="•"/>
            </a:pPr>
            <a:r>
              <a:rPr lang="en-US" sz="2600" b="0" i="0" dirty="0">
                <a:solidFill>
                  <a:srgbClr val="212121"/>
                </a:solidFill>
                <a:effectLst/>
                <a:latin typeface="+mj-lt"/>
              </a:rPr>
              <a:t>GLUT4 is an insulin-regulated glucose transporter that is responsible for insulin-regulated glucose uptake into fat and muscle cells</a:t>
            </a:r>
            <a:r>
              <a:rPr lang="en-IN" sz="2600" dirty="0">
                <a:solidFill>
                  <a:srgbClr val="212121"/>
                </a:solidFill>
                <a:latin typeface="+mj-lt"/>
              </a:rPr>
              <a:t>.</a:t>
            </a:r>
          </a:p>
          <a:p>
            <a:pPr marL="342900" indent="-342900">
              <a:lnSpc>
                <a:spcPct val="150000"/>
              </a:lnSpc>
              <a:buFont typeface="Arial" panose="020B0604020202020204" pitchFamily="34" charset="0"/>
              <a:buChar char="•"/>
            </a:pPr>
            <a:endParaRPr lang="en-IN" sz="2600" b="1" u="sng" dirty="0">
              <a:solidFill>
                <a:srgbClr val="212121"/>
              </a:solidFill>
              <a:latin typeface="+mj-lt"/>
            </a:endParaRPr>
          </a:p>
          <a:p>
            <a:pPr marL="342900" indent="-342900">
              <a:lnSpc>
                <a:spcPct val="150000"/>
              </a:lnSpc>
              <a:buFont typeface="Arial" panose="020B0604020202020204" pitchFamily="34" charset="0"/>
              <a:buChar char="•"/>
            </a:pPr>
            <a:r>
              <a:rPr lang="en-US" sz="2600" b="0" i="0" dirty="0">
                <a:solidFill>
                  <a:srgbClr val="212121"/>
                </a:solidFill>
                <a:effectLst/>
                <a:latin typeface="+mj-lt"/>
              </a:rPr>
              <a:t>GLUT4 trafficking might represent one of the earliest defects contributing to insulin resistance in humans .</a:t>
            </a:r>
          </a:p>
          <a:p>
            <a:pPr marL="342900" indent="-342900">
              <a:lnSpc>
                <a:spcPct val="150000"/>
              </a:lnSpc>
              <a:buFont typeface="Arial" panose="020B0604020202020204" pitchFamily="34" charset="0"/>
              <a:buChar char="•"/>
            </a:pPr>
            <a:endParaRPr lang="en-US" sz="2600" u="sng" dirty="0">
              <a:solidFill>
                <a:srgbClr val="212121"/>
              </a:solidFill>
              <a:latin typeface="+mj-lt"/>
            </a:endParaRPr>
          </a:p>
          <a:p>
            <a:pPr marL="342900" indent="-342900">
              <a:lnSpc>
                <a:spcPct val="150000"/>
              </a:lnSpc>
              <a:buFont typeface="Arial" panose="020B0604020202020204" pitchFamily="34" charset="0"/>
              <a:buChar char="•"/>
            </a:pPr>
            <a:r>
              <a:rPr lang="en-IN" sz="2600" b="0" i="0" dirty="0">
                <a:solidFill>
                  <a:srgbClr val="212121"/>
                </a:solidFill>
                <a:effectLst/>
                <a:latin typeface="+mj-lt"/>
              </a:rPr>
              <a:t>Upon insulin binding to insulin receptor (INSR) in muscle cells, GLUT4 translocate from intracellular compartments to the plasma membrane. This process allows glucose uptake and reduces circulating glucose levels </a:t>
            </a:r>
            <a:endParaRPr lang="en-IN" sz="2600" b="1" i="0" u="sng" dirty="0">
              <a:solidFill>
                <a:srgbClr val="212121"/>
              </a:solidFill>
              <a:effectLst/>
              <a:latin typeface="+mj-lt"/>
            </a:endParaRPr>
          </a:p>
          <a:p>
            <a:pPr marL="342900" indent="-342900">
              <a:lnSpc>
                <a:spcPct val="150000"/>
              </a:lnSpc>
              <a:buFont typeface="Arial" panose="020B0604020202020204" pitchFamily="34" charset="0"/>
              <a:buChar char="•"/>
            </a:pPr>
            <a:endParaRPr lang="en-IN" sz="2400" b="1" u="sng" dirty="0">
              <a:solidFill>
                <a:srgbClr val="212121"/>
              </a:solidFill>
              <a:latin typeface="+mj-lt"/>
            </a:endParaRPr>
          </a:p>
          <a:p>
            <a:pPr marL="342900" indent="-342900">
              <a:lnSpc>
                <a:spcPct val="150000"/>
              </a:lnSpc>
              <a:buFont typeface="Arial" panose="020B0604020202020204" pitchFamily="34" charset="0"/>
              <a:buChar char="•"/>
            </a:pPr>
            <a:endParaRPr lang="en-IN" sz="2400" b="1" u="sng" dirty="0">
              <a:latin typeface="+mj-lt"/>
            </a:endParaRPr>
          </a:p>
          <a:p>
            <a:pPr>
              <a:lnSpc>
                <a:spcPct val="150000"/>
              </a:lnSpc>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3F0601C5-0AEE-EB49-B7B7-2ACE8A97A472}"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16</a:t>
            </a:fld>
            <a:endParaRPr lang="en-US" dirty="0"/>
          </a:p>
        </p:txBody>
      </p:sp>
    </p:spTree>
    <p:extLst>
      <p:ext uri="{BB962C8B-B14F-4D97-AF65-F5344CB8AC3E}">
        <p14:creationId xmlns:p14="http://schemas.microsoft.com/office/powerpoint/2010/main" xmlns="" val="274261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a:bodyPr>
          <a:lstStyle/>
          <a:p>
            <a:pPr marL="342900" indent="-342900">
              <a:lnSpc>
                <a:spcPct val="150000"/>
              </a:lnSpc>
              <a:buFont typeface="Wingdings" panose="05000000000000000000" pitchFamily="2" charset="2"/>
              <a:buChar char="§"/>
            </a:pPr>
            <a:r>
              <a:rPr lang="en-IN" sz="2400" b="1" u="sng" dirty="0">
                <a:latin typeface="+mj-lt"/>
              </a:rPr>
              <a:t>MUSCULOSKELETAL SYSTEM:</a:t>
            </a:r>
          </a:p>
          <a:p>
            <a:pPr marL="342900" indent="-342900">
              <a:lnSpc>
                <a:spcPct val="150000"/>
              </a:lnSpc>
              <a:buFont typeface="Arial" panose="020B0604020202020204" pitchFamily="34" charset="0"/>
              <a:buChar char="•"/>
            </a:pPr>
            <a:r>
              <a:rPr lang="en-US" sz="2400" b="0" i="0" dirty="0">
                <a:solidFill>
                  <a:srgbClr val="212121"/>
                </a:solidFill>
                <a:effectLst/>
                <a:latin typeface="Cambria" panose="02040503050406030204" pitchFamily="18" charset="0"/>
              </a:rPr>
              <a:t>Mutations that reduce the expression of insulin receptor or GLUT4, as well as any defect in either upstream or downstream signaling pathway would reduce glucose intake into the muscle resulting in a hyperglycemic state .</a:t>
            </a:r>
          </a:p>
          <a:p>
            <a:pPr marL="342900" indent="-342900">
              <a:lnSpc>
                <a:spcPct val="150000"/>
              </a:lnSpc>
              <a:buFont typeface="Arial" panose="020B0604020202020204" pitchFamily="34" charset="0"/>
              <a:buChar char="•"/>
            </a:pPr>
            <a:endParaRPr lang="en-US" sz="2400" dirty="0">
              <a:solidFill>
                <a:srgbClr val="212121"/>
              </a:solidFill>
              <a:latin typeface="Cambria" panose="02040503050406030204" pitchFamily="18" charset="0"/>
            </a:endParaRPr>
          </a:p>
          <a:p>
            <a:pPr>
              <a:lnSpc>
                <a:spcPct val="150000"/>
              </a:lnSpc>
            </a:pPr>
            <a:endParaRPr lang="en-US" sz="2400" b="0" i="0" dirty="0">
              <a:solidFill>
                <a:srgbClr val="212121"/>
              </a:solidFill>
              <a:effectLst/>
              <a:latin typeface="Cambria" panose="02040503050406030204" pitchFamily="18" charset="0"/>
            </a:endParaRPr>
          </a:p>
          <a:p>
            <a:pPr marL="342900" indent="-342900">
              <a:lnSpc>
                <a:spcPct val="150000"/>
              </a:lnSpc>
              <a:buFont typeface="Arial" panose="020B0604020202020204" pitchFamily="34" charset="0"/>
              <a:buChar char="•"/>
            </a:pPr>
            <a:endParaRPr lang="en-US" sz="2400" u="sng" dirty="0">
              <a:solidFill>
                <a:srgbClr val="212121"/>
              </a:solidFill>
              <a:latin typeface="Cambria" panose="02040503050406030204" pitchFamily="18" charset="0"/>
            </a:endParaRPr>
          </a:p>
          <a:p>
            <a:pPr marL="342900" indent="-342900">
              <a:lnSpc>
                <a:spcPct val="150000"/>
              </a:lnSpc>
              <a:buFont typeface="Arial" panose="020B0604020202020204" pitchFamily="34" charset="0"/>
              <a:buChar char="•"/>
            </a:pPr>
            <a:endParaRPr lang="en-IN" sz="2400" b="1" u="sng" dirty="0">
              <a:latin typeface="+mj-lt"/>
            </a:endParaRPr>
          </a:p>
          <a:p>
            <a:pPr>
              <a:lnSpc>
                <a:spcPct val="150000"/>
              </a:lnSpc>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A193081F-FD18-6044-91FB-873DF41EA4C2}"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17</a:t>
            </a:fld>
            <a:endParaRPr lang="en-US" dirty="0"/>
          </a:p>
        </p:txBody>
      </p:sp>
    </p:spTree>
    <p:extLst>
      <p:ext uri="{BB962C8B-B14F-4D97-AF65-F5344CB8AC3E}">
        <p14:creationId xmlns:p14="http://schemas.microsoft.com/office/powerpoint/2010/main" xmlns="" val="12844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273" y="924912"/>
            <a:ext cx="12382594" cy="5138029"/>
          </a:xfrm>
        </p:spPr>
        <p:txBody>
          <a:bodyPr>
            <a:normAutofit lnSpcReduction="10000"/>
          </a:bodyPr>
          <a:lstStyle/>
          <a:p>
            <a:pPr marL="342900" indent="-342900">
              <a:lnSpc>
                <a:spcPct val="150000"/>
              </a:lnSpc>
              <a:buFont typeface="Wingdings" panose="05000000000000000000" pitchFamily="2" charset="2"/>
              <a:buChar char="§"/>
            </a:pPr>
            <a:r>
              <a:rPr lang="en-IN" sz="2400" b="1" u="sng" dirty="0">
                <a:latin typeface="+mj-lt"/>
              </a:rPr>
              <a:t>RENAL SYSTEM:</a:t>
            </a:r>
          </a:p>
          <a:p>
            <a:pPr marL="342900" indent="-342900">
              <a:lnSpc>
                <a:spcPct val="150000"/>
              </a:lnSpc>
              <a:buFont typeface="Wingdings" panose="05000000000000000000" pitchFamily="2" charset="2"/>
              <a:buChar char="§"/>
            </a:pPr>
            <a:endParaRPr lang="en-IN" sz="2400" b="1" u="sng" dirty="0">
              <a:latin typeface="+mj-lt"/>
            </a:endParaRPr>
          </a:p>
          <a:p>
            <a:pPr marL="342900" indent="-342900">
              <a:lnSpc>
                <a:spcPct val="150000"/>
              </a:lnSpc>
              <a:buFont typeface="Wingdings" panose="05000000000000000000" pitchFamily="2" charset="2"/>
              <a:buChar char="§"/>
            </a:pPr>
            <a:endParaRPr lang="en-IN" sz="2400" b="1" u="sng" dirty="0">
              <a:latin typeface="+mj-lt"/>
            </a:endParaRPr>
          </a:p>
          <a:p>
            <a:pPr>
              <a:lnSpc>
                <a:spcPct val="150000"/>
              </a:lnSpc>
            </a:pPr>
            <a:endParaRPr lang="en-IN" sz="2400" b="1" u="sng" dirty="0">
              <a:latin typeface="+mj-lt"/>
            </a:endParaRPr>
          </a:p>
          <a:p>
            <a:pPr>
              <a:lnSpc>
                <a:spcPct val="150000"/>
              </a:lnSpc>
            </a:pPr>
            <a:endParaRPr lang="en-IN" sz="2400" b="1" u="sng" dirty="0">
              <a:latin typeface="+mj-lt"/>
            </a:endParaRPr>
          </a:p>
          <a:p>
            <a:pPr marL="342900" indent="-342900" algn="l">
              <a:buFont typeface="Arial" panose="020B0604020202020204" pitchFamily="34" charset="0"/>
              <a:buChar char="•"/>
            </a:pPr>
            <a:r>
              <a:rPr lang="en-US" sz="2400" b="0" i="0" dirty="0">
                <a:solidFill>
                  <a:srgbClr val="111111"/>
                </a:solidFill>
                <a:effectLst/>
                <a:latin typeface="+mj-lt"/>
              </a:rPr>
              <a:t>Over time, poorly controlled diabetes can cause damage to blood vessel clusters in your kidneys that filter waste from your blood.</a:t>
            </a:r>
          </a:p>
          <a:p>
            <a:pPr marL="342900" indent="-342900" algn="l">
              <a:buFont typeface="Arial" panose="020B0604020202020204" pitchFamily="34" charset="0"/>
              <a:buChar char="•"/>
            </a:pPr>
            <a:endParaRPr lang="en-US" sz="2400" dirty="0">
              <a:solidFill>
                <a:srgbClr val="111111"/>
              </a:solidFill>
              <a:latin typeface="+mj-lt"/>
            </a:endParaRPr>
          </a:p>
          <a:p>
            <a:pPr marL="342900" indent="-342900" algn="l">
              <a:buFont typeface="Arial" panose="020B0604020202020204" pitchFamily="34" charset="0"/>
              <a:buChar char="•"/>
            </a:pPr>
            <a:r>
              <a:rPr lang="en-US" sz="2400" b="0" i="0" dirty="0">
                <a:solidFill>
                  <a:srgbClr val="111111"/>
                </a:solidFill>
                <a:effectLst/>
                <a:latin typeface="+mj-lt"/>
              </a:rPr>
              <a:t>This can lead to kidney damage and cause high blood pressure.</a:t>
            </a:r>
          </a:p>
          <a:p>
            <a:pPr algn="l"/>
            <a:endParaRPr lang="en-US" sz="2400" b="0" i="0" dirty="0">
              <a:solidFill>
                <a:srgbClr val="111111"/>
              </a:solidFill>
              <a:effectLst/>
              <a:latin typeface="+mj-lt"/>
            </a:endParaRPr>
          </a:p>
          <a:p>
            <a:pPr marL="342900" indent="-342900" algn="l">
              <a:buFont typeface="Arial" panose="020B0604020202020204" pitchFamily="34" charset="0"/>
              <a:buChar char="•"/>
            </a:pPr>
            <a:r>
              <a:rPr lang="en-US" sz="2400" b="0" i="0" dirty="0">
                <a:solidFill>
                  <a:srgbClr val="111111"/>
                </a:solidFill>
                <a:effectLst/>
                <a:latin typeface="+mj-lt"/>
              </a:rPr>
              <a:t>High blood pressure can cause further kidney damage by increasing the pressure in        the delicate filtering system of the kidneys.</a:t>
            </a:r>
          </a:p>
          <a:p>
            <a:pPr marL="342900" indent="-342900">
              <a:lnSpc>
                <a:spcPct val="150000"/>
              </a:lnSpc>
              <a:buFont typeface="Arial" panose="020B0604020202020204" pitchFamily="34" charset="0"/>
              <a:buChar char="•"/>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9D2912EA-7F7A-334F-8AC9-68E6E68E6688}"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18</a:t>
            </a:fld>
            <a:endParaRPr lang="en-US" dirty="0"/>
          </a:p>
        </p:txBody>
      </p:sp>
      <p:pic>
        <p:nvPicPr>
          <p:cNvPr id="4100" name="Picture 4" descr="How to protect your Kidneys from Diabetes">
            <a:extLst>
              <a:ext uri="{FF2B5EF4-FFF2-40B4-BE49-F238E27FC236}">
                <a16:creationId xmlns:a16="http://schemas.microsoft.com/office/drawing/2014/main" xmlns="" id="{E4BC6EFD-2864-DD89-0761-052A5925030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16824" y="795059"/>
            <a:ext cx="7028329" cy="255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0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461880"/>
          </a:xfrm>
        </p:spPr>
        <p:txBody>
          <a:bodyPr>
            <a:normAutofit fontScale="77500" lnSpcReduction="20000"/>
          </a:bodyPr>
          <a:lstStyle/>
          <a:p>
            <a:pPr marL="342900" indent="-342900">
              <a:lnSpc>
                <a:spcPct val="150000"/>
              </a:lnSpc>
              <a:buFont typeface="Wingdings" panose="05000000000000000000" pitchFamily="2" charset="2"/>
              <a:buChar char="§"/>
            </a:pPr>
            <a:r>
              <a:rPr lang="en-IN" sz="2400" b="1" u="sng" dirty="0">
                <a:latin typeface="+mj-lt"/>
              </a:rPr>
              <a:t>TELOMERE LENGTH:</a:t>
            </a:r>
          </a:p>
          <a:p>
            <a:pPr>
              <a:lnSpc>
                <a:spcPct val="150000"/>
              </a:lnSpc>
            </a:pPr>
            <a:endParaRPr lang="en-IN" sz="2400" b="1" u="sng" dirty="0">
              <a:latin typeface="+mj-lt"/>
            </a:endParaRPr>
          </a:p>
          <a:p>
            <a:pPr marL="342900" indent="-342900">
              <a:lnSpc>
                <a:spcPct val="150000"/>
              </a:lnSpc>
              <a:buFont typeface="Arial" panose="020B0604020202020204" pitchFamily="34" charset="0"/>
              <a:buChar char="•"/>
            </a:pPr>
            <a:r>
              <a:rPr lang="en-IN" sz="3100" dirty="0">
                <a:latin typeface="+mj-lt"/>
              </a:rPr>
              <a:t>Telomeres are specialised DNA-protein structures at the end of all chromosomes, which preserve chromosome stability and integrity. </a:t>
            </a:r>
          </a:p>
          <a:p>
            <a:pPr marL="342900" indent="-342900">
              <a:lnSpc>
                <a:spcPct val="150000"/>
              </a:lnSpc>
              <a:buFont typeface="Arial" panose="020B0604020202020204" pitchFamily="34" charset="0"/>
              <a:buChar char="•"/>
            </a:pPr>
            <a:endParaRPr lang="en-IN" sz="3100" b="1" u="sng" dirty="0">
              <a:latin typeface="+mj-lt"/>
            </a:endParaRPr>
          </a:p>
          <a:p>
            <a:pPr marL="342900" indent="-342900">
              <a:lnSpc>
                <a:spcPct val="150000"/>
              </a:lnSpc>
              <a:buFont typeface="Arial" panose="020B0604020202020204" pitchFamily="34" charset="0"/>
              <a:buChar char="•"/>
            </a:pPr>
            <a:r>
              <a:rPr lang="en-IN" sz="3100" dirty="0">
                <a:latin typeface="+mj-lt"/>
              </a:rPr>
              <a:t>Exposure to free radicals or oxidants causes DNA damage including single-strand breaks and telomere erosion as shown with </a:t>
            </a:r>
            <a:r>
              <a:rPr lang="en-IN" sz="3100" i="1" dirty="0">
                <a:latin typeface="+mj-lt"/>
              </a:rPr>
              <a:t>in vitro</a:t>
            </a:r>
            <a:r>
              <a:rPr lang="en-IN" sz="3100" dirty="0">
                <a:latin typeface="+mj-lt"/>
              </a:rPr>
              <a:t> experiments.</a:t>
            </a:r>
          </a:p>
          <a:p>
            <a:pPr marL="342900" indent="-342900">
              <a:lnSpc>
                <a:spcPct val="150000"/>
              </a:lnSpc>
              <a:buFont typeface="Arial" panose="020B0604020202020204" pitchFamily="34" charset="0"/>
              <a:buChar char="•"/>
            </a:pPr>
            <a:endParaRPr lang="en-IN" sz="3100" b="1" u="sng" dirty="0">
              <a:latin typeface="+mj-lt"/>
            </a:endParaRPr>
          </a:p>
          <a:p>
            <a:pPr marL="342900" indent="-342900">
              <a:lnSpc>
                <a:spcPct val="150000"/>
              </a:lnSpc>
              <a:buFont typeface="Arial" panose="020B0604020202020204" pitchFamily="34" charset="0"/>
              <a:buChar char="•"/>
            </a:pPr>
            <a:r>
              <a:rPr lang="en-IN" sz="3100" dirty="0">
                <a:latin typeface="+mj-lt"/>
              </a:rPr>
              <a:t>Prediabetes and metabolic syndrome are associated with increased oxidative stress.</a:t>
            </a:r>
          </a:p>
          <a:p>
            <a:pPr marL="342900" indent="-342900">
              <a:lnSpc>
                <a:spcPct val="150000"/>
              </a:lnSpc>
              <a:buFont typeface="Arial" panose="020B0604020202020204" pitchFamily="34" charset="0"/>
              <a:buChar char="•"/>
            </a:pPr>
            <a:endParaRPr lang="en-IN" sz="3100" dirty="0">
              <a:latin typeface="+mj-lt"/>
            </a:endParaRPr>
          </a:p>
          <a:p>
            <a:pPr marL="342900" indent="-342900">
              <a:lnSpc>
                <a:spcPct val="150000"/>
              </a:lnSpc>
              <a:buFont typeface="Arial" panose="020B0604020202020204" pitchFamily="34" charset="0"/>
              <a:buChar char="•"/>
            </a:pPr>
            <a:r>
              <a:rPr lang="en-IN" sz="3100" dirty="0">
                <a:latin typeface="+mj-lt"/>
              </a:rPr>
              <a:t>So, consequent shortened telomeres, which eventually lead to premature senescence.  </a:t>
            </a:r>
          </a:p>
          <a:p>
            <a:pPr marL="342900" indent="-342900">
              <a:lnSpc>
                <a:spcPct val="150000"/>
              </a:lnSpc>
              <a:buFont typeface="Arial" panose="020B0604020202020204" pitchFamily="34" charset="0"/>
              <a:buChar char="•"/>
            </a:pP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00E18609-7FF5-CB47-B1B8-6060CF471028}"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19</a:t>
            </a:fld>
            <a:endParaRPr lang="en-US" dirty="0"/>
          </a:p>
        </p:txBody>
      </p:sp>
    </p:spTree>
    <p:extLst>
      <p:ext uri="{BB962C8B-B14F-4D97-AF65-F5344CB8AC3E}">
        <p14:creationId xmlns:p14="http://schemas.microsoft.com/office/powerpoint/2010/main" xmlns="" val="24581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5878135-3F5C-BB53-0082-122956799B79}"/>
              </a:ext>
            </a:extLst>
          </p:cNvPr>
          <p:cNvSpPr>
            <a:spLocks noGrp="1"/>
          </p:cNvSpPr>
          <p:nvPr>
            <p:ph type="title"/>
          </p:nvPr>
        </p:nvSpPr>
        <p:spPr/>
        <p:txBody>
          <a:bodyPr/>
          <a:lstStyle/>
          <a:p>
            <a:r>
              <a:rPr lang="en-US" dirty="0"/>
              <a:t>Contents</a:t>
            </a:r>
          </a:p>
        </p:txBody>
      </p:sp>
      <p:graphicFrame>
        <p:nvGraphicFramePr>
          <p:cNvPr id="2" name="Table 4">
            <a:extLst>
              <a:ext uri="{FF2B5EF4-FFF2-40B4-BE49-F238E27FC236}">
                <a16:creationId xmlns:a16="http://schemas.microsoft.com/office/drawing/2014/main" xmlns="" id="{14883AB6-E6D8-70A9-3CCB-61E120FC6000}"/>
              </a:ext>
            </a:extLst>
          </p:cNvPr>
          <p:cNvGraphicFramePr>
            <a:graphicFrameLocks noGrp="1"/>
          </p:cNvGraphicFramePr>
          <p:nvPr>
            <p:ph idx="1"/>
            <p:extLst>
              <p:ext uri="{D42A27DB-BD31-4B8C-83A1-F6EECF244321}">
                <p14:modId xmlns:p14="http://schemas.microsoft.com/office/powerpoint/2010/main" xmlns="" val="845496355"/>
              </p:ext>
            </p:extLst>
          </p:nvPr>
        </p:nvGraphicFramePr>
        <p:xfrm>
          <a:off x="7791450" y="1169988"/>
          <a:ext cx="4132263" cy="4838913"/>
        </p:xfrm>
        <a:graphic>
          <a:graphicData uri="http://schemas.openxmlformats.org/drawingml/2006/table">
            <a:tbl>
              <a:tblPr firstRow="1" bandRow="1"/>
              <a:tblGrid>
                <a:gridCol w="4132263">
                  <a:extLst>
                    <a:ext uri="{9D8B030D-6E8A-4147-A177-3AD203B41FA5}">
                      <a16:colId xmlns:a16="http://schemas.microsoft.com/office/drawing/2014/main" xmlns=""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j-lt"/>
                          <a:cs typeface="Gill Sans Light" panose="020B0302020104020203" pitchFamily="34" charset="-79"/>
                        </a:rPr>
                        <a:t>Introduction - Diabetes</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89471877"/>
                  </a:ext>
                </a:extLst>
              </a:tr>
              <a:tr h="1054249">
                <a:tc>
                  <a:txBody>
                    <a:bodyPr/>
                    <a:lstStyle/>
                    <a:p>
                      <a:pPr marL="0" algn="r" defTabSz="914400" rtl="0" eaLnBrk="1" latinLnBrk="0" hangingPunct="1"/>
                      <a:r>
                        <a:rPr lang="en-US" sz="2400" kern="1200" dirty="0">
                          <a:solidFill>
                            <a:schemeClr val="tx1"/>
                          </a:solidFill>
                          <a:latin typeface="+mj-lt"/>
                          <a:ea typeface="+mn-ea"/>
                          <a:cs typeface="+mn-cs"/>
                        </a:rPr>
                        <a:t>Pathophysiology</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36238222"/>
                  </a:ext>
                </a:extLst>
              </a:tr>
              <a:tr h="1075765">
                <a:tc>
                  <a:txBody>
                    <a:bodyPr/>
                    <a:lstStyle/>
                    <a:p>
                      <a:pPr marL="0" algn="r" defTabSz="914400" rtl="0" eaLnBrk="1" latinLnBrk="0" hangingPunct="1"/>
                      <a:r>
                        <a:rPr lang="en-US" sz="2400" kern="1200" dirty="0">
                          <a:solidFill>
                            <a:schemeClr val="tx1"/>
                          </a:solidFill>
                          <a:latin typeface="+mj-lt"/>
                          <a:ea typeface="+mn-ea"/>
                          <a:cs typeface="+mn-cs"/>
                        </a:rPr>
                        <a:t>Effects On Different System</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24452646"/>
                  </a:ext>
                </a:extLst>
              </a:tr>
              <a:tr h="1032734">
                <a:tc>
                  <a:txBody>
                    <a:bodyPr/>
                    <a:lstStyle/>
                    <a:p>
                      <a:pPr marL="0" algn="r" defTabSz="914400" rtl="0" eaLnBrk="1" latinLnBrk="0" hangingPunct="1"/>
                      <a:r>
                        <a:rPr lang="en-US" sz="2400" kern="1200" dirty="0">
                          <a:solidFill>
                            <a:schemeClr val="tx1"/>
                          </a:solidFill>
                          <a:latin typeface="+mj-lt"/>
                          <a:ea typeface="+mn-ea"/>
                          <a:cs typeface="+mn-cs"/>
                        </a:rPr>
                        <a:t>Exercising In Diabetes</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j-lt"/>
                          <a:cs typeface="Gill Sans Light" panose="020B0302020104020203" pitchFamily="34" charset="-79"/>
                        </a:rPr>
                        <a:t>Summary</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056376589"/>
                  </a:ext>
                </a:extLst>
              </a:tr>
            </a:tbl>
          </a:graphicData>
        </a:graphic>
      </p:graphicFrame>
    </p:spTree>
    <p:extLst>
      <p:ext uri="{BB962C8B-B14F-4D97-AF65-F5344CB8AC3E}">
        <p14:creationId xmlns:p14="http://schemas.microsoft.com/office/powerpoint/2010/main" xmlns=""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EXERCISE ON DIABETES MELLITUS</a:t>
            </a: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9E51528F-500A-CB42-87BB-1B9DEE72551D}"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20</a:t>
            </a:fld>
            <a:endParaRPr lang="en-US" dirty="0"/>
          </a:p>
        </p:txBody>
      </p:sp>
      <p:pic>
        <p:nvPicPr>
          <p:cNvPr id="6" name="Picture 5">
            <a:extLst>
              <a:ext uri="{FF2B5EF4-FFF2-40B4-BE49-F238E27FC236}">
                <a16:creationId xmlns:a16="http://schemas.microsoft.com/office/drawing/2014/main" xmlns="" id="{37E751CD-ECCC-3FD3-1EC7-4FCBF6715FC9}"/>
              </a:ext>
            </a:extLst>
          </p:cNvPr>
          <p:cNvPicPr>
            <a:picLocks noChangeAspect="1"/>
          </p:cNvPicPr>
          <p:nvPr/>
        </p:nvPicPr>
        <p:blipFill>
          <a:blip r:embed="rId2"/>
          <a:stretch>
            <a:fillRect/>
          </a:stretch>
        </p:blipFill>
        <p:spPr>
          <a:xfrm>
            <a:off x="2304751" y="1259039"/>
            <a:ext cx="6896698" cy="3825572"/>
          </a:xfrm>
          <a:prstGeom prst="rect">
            <a:avLst/>
          </a:prstGeom>
        </p:spPr>
      </p:pic>
    </p:spTree>
    <p:extLst>
      <p:ext uri="{BB962C8B-B14F-4D97-AF65-F5344CB8AC3E}">
        <p14:creationId xmlns:p14="http://schemas.microsoft.com/office/powerpoint/2010/main" xmlns="" val="42395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EXERCISE ON DIABETES MELLITUS</a:t>
            </a: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8FA27599-C2C3-7349-9561-0B249F8AD34E}"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21</a:t>
            </a:fld>
            <a:endParaRPr lang="en-US" dirty="0"/>
          </a:p>
        </p:txBody>
      </p:sp>
      <p:pic>
        <p:nvPicPr>
          <p:cNvPr id="6" name="Picture 5">
            <a:extLst>
              <a:ext uri="{FF2B5EF4-FFF2-40B4-BE49-F238E27FC236}">
                <a16:creationId xmlns:a16="http://schemas.microsoft.com/office/drawing/2014/main" xmlns="" id="{81F939CE-9B59-FCEC-972F-6A903BB6F667}"/>
              </a:ext>
            </a:extLst>
          </p:cNvPr>
          <p:cNvPicPr>
            <a:picLocks noChangeAspect="1"/>
          </p:cNvPicPr>
          <p:nvPr/>
        </p:nvPicPr>
        <p:blipFill>
          <a:blip r:embed="rId2"/>
          <a:stretch>
            <a:fillRect/>
          </a:stretch>
        </p:blipFill>
        <p:spPr>
          <a:xfrm>
            <a:off x="2535257" y="1832226"/>
            <a:ext cx="6873836" cy="4435224"/>
          </a:xfrm>
          <a:prstGeom prst="rect">
            <a:avLst/>
          </a:prstGeom>
        </p:spPr>
      </p:pic>
      <p:sp>
        <p:nvSpPr>
          <p:cNvPr id="7" name="Arrow: Down 6">
            <a:extLst>
              <a:ext uri="{FF2B5EF4-FFF2-40B4-BE49-F238E27FC236}">
                <a16:creationId xmlns:a16="http://schemas.microsoft.com/office/drawing/2014/main" xmlns="" id="{91190649-8789-5D32-94E9-FAEF1CEDAE03}"/>
              </a:ext>
            </a:extLst>
          </p:cNvPr>
          <p:cNvSpPr/>
          <p:nvPr/>
        </p:nvSpPr>
        <p:spPr>
          <a:xfrm>
            <a:off x="5353050" y="758952"/>
            <a:ext cx="828675" cy="105079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12018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Acute Exercise on Skeletal Muscle Glucose Uptake</a:t>
            </a:r>
          </a:p>
          <a:p>
            <a:pPr>
              <a:lnSpc>
                <a:spcPct val="150000"/>
              </a:lnSpc>
            </a:pPr>
            <a:endParaRPr lang="en-US" sz="2400" b="1" i="0" u="sng" dirty="0">
              <a:solidFill>
                <a:srgbClr val="734126"/>
              </a:solidFill>
              <a:effectLst/>
              <a:latin typeface="+mj-lt"/>
            </a:endParaRPr>
          </a:p>
          <a:p>
            <a:pPr marL="342900" indent="-342900">
              <a:lnSpc>
                <a:spcPct val="150000"/>
              </a:lnSpc>
              <a:buFont typeface="Wingdings" panose="05000000000000000000" pitchFamily="2" charset="2"/>
              <a:buChar char="Ø"/>
            </a:pPr>
            <a:r>
              <a:rPr lang="en-US" sz="2400" b="0" i="0" u="sng" dirty="0">
                <a:solidFill>
                  <a:srgbClr val="734126"/>
                </a:solidFill>
                <a:effectLst/>
                <a:latin typeface="+mj-lt"/>
              </a:rPr>
              <a:t> Effects of Acute Exercise on Skeletal Muscle Glucose Uptake :</a:t>
            </a:r>
          </a:p>
          <a:p>
            <a:pPr>
              <a:lnSpc>
                <a:spcPct val="150000"/>
              </a:lnSpc>
            </a:pPr>
            <a:endParaRPr lang="en-US" sz="2400" b="0" i="0" u="sng" dirty="0">
              <a:solidFill>
                <a:srgbClr val="734126"/>
              </a:solidFill>
              <a:effectLst/>
              <a:latin typeface="+mj-lt"/>
            </a:endParaRPr>
          </a:p>
          <a:p>
            <a:pPr marL="342900" indent="-342900">
              <a:lnSpc>
                <a:spcPct val="150000"/>
              </a:lnSpc>
              <a:buFont typeface="Arial" panose="020B0604020202020204" pitchFamily="34" charset="0"/>
              <a:buChar char="•"/>
            </a:pPr>
            <a:r>
              <a:rPr lang="en-IN" sz="2400" b="0" i="0" dirty="0">
                <a:solidFill>
                  <a:srgbClr val="212121"/>
                </a:solidFill>
                <a:effectLst/>
                <a:latin typeface="+mj-lt"/>
              </a:rPr>
              <a:t>Both insulin and exercise increase skeletal muscle glucose uptake by translocation of glucose transporter 4 (GLUT4), the predominant GLUT in muscle, from an intracellular location to the plasma membrane.</a:t>
            </a:r>
          </a:p>
          <a:p>
            <a:pPr>
              <a:lnSpc>
                <a:spcPct val="150000"/>
              </a:lnSpc>
            </a:pPr>
            <a:endParaRPr lang="en-IN" sz="2400" b="0" i="0" dirty="0">
              <a:solidFill>
                <a:srgbClr val="212121"/>
              </a:solidFill>
              <a:effectLst/>
              <a:latin typeface="+mj-lt"/>
            </a:endParaRPr>
          </a:p>
          <a:p>
            <a:pPr marL="342900" indent="-342900">
              <a:lnSpc>
                <a:spcPct val="150000"/>
              </a:lnSpc>
              <a:buFont typeface="Arial" panose="020B0604020202020204" pitchFamily="34" charset="0"/>
              <a:buChar char="•"/>
            </a:pPr>
            <a:r>
              <a:rPr lang="en-IN" sz="2400" b="0" i="0" dirty="0">
                <a:solidFill>
                  <a:srgbClr val="212121"/>
                </a:solidFill>
                <a:effectLst/>
                <a:latin typeface="+mj-lt"/>
              </a:rPr>
              <a:t> Insulin and exercise stimulate GLUT4 translocation through distinct signalling mechanisms. </a:t>
            </a: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072A9C6A-8514-F349-A0B6-C66639A2393C}"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22</a:t>
            </a:fld>
            <a:endParaRPr lang="en-US" dirty="0"/>
          </a:p>
        </p:txBody>
      </p:sp>
    </p:spTree>
    <p:extLst>
      <p:ext uri="{BB962C8B-B14F-4D97-AF65-F5344CB8AC3E}">
        <p14:creationId xmlns:p14="http://schemas.microsoft.com/office/powerpoint/2010/main" xmlns="" val="386630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Acute Exercise on Skeletal Muscle Glucose Uptake</a:t>
            </a:r>
          </a:p>
          <a:p>
            <a:pPr>
              <a:lnSpc>
                <a:spcPct val="150000"/>
              </a:lnSpc>
            </a:pPr>
            <a:endParaRPr lang="en-US" sz="2400" b="1" i="0" u="sng" dirty="0">
              <a:solidFill>
                <a:srgbClr val="734126"/>
              </a:solidFill>
              <a:effectLst/>
              <a:latin typeface="+mj-lt"/>
            </a:endParaRPr>
          </a:p>
          <a:p>
            <a:pPr marL="342900" indent="-342900" algn="just">
              <a:lnSpc>
                <a:spcPct val="150000"/>
              </a:lnSpc>
              <a:buFont typeface="Arial" panose="020B0604020202020204" pitchFamily="34" charset="0"/>
              <a:buChar char="•"/>
            </a:pPr>
            <a:r>
              <a:rPr lang="en-US" sz="2400" b="0" i="0" dirty="0">
                <a:solidFill>
                  <a:srgbClr val="212121"/>
                </a:solidFill>
                <a:effectLst/>
                <a:latin typeface="+mj-lt"/>
              </a:rPr>
              <a:t>Exercise improves insulin sensitivity and may contribute to the prevention of type 2 diabetes (Pedersen &amp; </a:t>
            </a:r>
            <a:r>
              <a:rPr lang="en-US" sz="2400" b="0" i="0" dirty="0" err="1">
                <a:solidFill>
                  <a:srgbClr val="212121"/>
                </a:solidFill>
                <a:effectLst/>
                <a:latin typeface="+mj-lt"/>
              </a:rPr>
              <a:t>Saltin</a:t>
            </a:r>
            <a:r>
              <a:rPr lang="en-US" sz="2400" b="0" i="0" dirty="0">
                <a:solidFill>
                  <a:srgbClr val="212121"/>
                </a:solidFill>
                <a:effectLst/>
                <a:latin typeface="+mj-lt"/>
              </a:rPr>
              <a:t>, </a:t>
            </a:r>
            <a:r>
              <a:rPr lang="en-US" sz="2400" b="0" i="0" u="sng" dirty="0">
                <a:solidFill>
                  <a:srgbClr val="376FAA"/>
                </a:solidFill>
                <a:effectLst/>
                <a:latin typeface="+mj-lt"/>
                <a:hlinkClick r:id="rId2"/>
              </a:rPr>
              <a:t>2015</a:t>
            </a:r>
            <a:r>
              <a:rPr lang="en-US" sz="2400" b="0" i="0" dirty="0">
                <a:solidFill>
                  <a:srgbClr val="212121"/>
                </a:solidFill>
                <a:effectLst/>
                <a:latin typeface="+mj-lt"/>
              </a:rPr>
              <a:t>). </a:t>
            </a:r>
            <a:endParaRPr lang="en-US" sz="2400" u="sng" dirty="0">
              <a:solidFill>
                <a:srgbClr val="734126"/>
              </a:solidFill>
              <a:latin typeface="+mj-lt"/>
            </a:endParaRPr>
          </a:p>
          <a:p>
            <a:pPr marL="342900" indent="-342900" algn="just">
              <a:lnSpc>
                <a:spcPct val="150000"/>
              </a:lnSpc>
              <a:buFont typeface="Arial" panose="020B0604020202020204" pitchFamily="34" charset="0"/>
              <a:buChar char="•"/>
            </a:pPr>
            <a:endParaRPr lang="en-US" sz="2400" b="1" u="sng" dirty="0">
              <a:solidFill>
                <a:srgbClr val="734126"/>
              </a:solidFill>
              <a:latin typeface="+mj-lt"/>
            </a:endParaRPr>
          </a:p>
          <a:p>
            <a:pPr marL="342900" indent="-342900" algn="just">
              <a:lnSpc>
                <a:spcPct val="150000"/>
              </a:lnSpc>
              <a:buFont typeface="Arial" panose="020B0604020202020204" pitchFamily="34" charset="0"/>
              <a:buChar char="•"/>
            </a:pPr>
            <a:r>
              <a:rPr lang="en-US" sz="2400" dirty="0">
                <a:latin typeface="+mj-lt"/>
              </a:rPr>
              <a:t>Insulin-stimulated glucose uptake is initiated by insulin binding to and activating the insulin receptor (IR) on the muscle plasma membrane</a:t>
            </a:r>
            <a:r>
              <a:rPr lang="en-US" sz="2400" b="1" u="sng" dirty="0">
                <a:solidFill>
                  <a:srgbClr val="734126"/>
                </a:solidFill>
                <a:latin typeface="+mj-lt"/>
              </a:rPr>
              <a:t>.</a:t>
            </a:r>
          </a:p>
          <a:p>
            <a:pPr marL="342900" indent="-342900" algn="just">
              <a:lnSpc>
                <a:spcPct val="150000"/>
              </a:lnSpc>
              <a:buFont typeface="Arial" panose="020B0604020202020204" pitchFamily="34" charset="0"/>
              <a:buChar char="•"/>
            </a:pPr>
            <a:endParaRPr lang="en-US" sz="2400" b="1" u="sng" dirty="0">
              <a:solidFill>
                <a:srgbClr val="734126"/>
              </a:solidFill>
              <a:latin typeface="+mj-lt"/>
            </a:endParaRPr>
          </a:p>
          <a:p>
            <a:pPr marL="342900" indent="-342900" algn="just">
              <a:lnSpc>
                <a:spcPct val="150000"/>
              </a:lnSpc>
              <a:buFont typeface="Arial" panose="020B0604020202020204" pitchFamily="34" charset="0"/>
              <a:buChar char="•"/>
            </a:pPr>
            <a:r>
              <a:rPr lang="en-US" sz="2400" dirty="0">
                <a:latin typeface="+mj-lt"/>
              </a:rPr>
              <a:t>This initiates a signaling cascade leading to translocation of type 4 glucose transporter (GLUT4) to the muscle plasma membrane, thereby increasing the potential for glucose uptake into skeletal muscle</a:t>
            </a:r>
            <a:endParaRPr lang="en-IN" sz="2400" b="1" u="sng" dirty="0">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3A53F337-76AB-094F-9533-FB785C48C5DF}"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23</a:t>
            </a:fld>
            <a:endParaRPr lang="en-US" dirty="0"/>
          </a:p>
        </p:txBody>
      </p:sp>
    </p:spTree>
    <p:extLst>
      <p:ext uri="{BB962C8B-B14F-4D97-AF65-F5344CB8AC3E}">
        <p14:creationId xmlns:p14="http://schemas.microsoft.com/office/powerpoint/2010/main" xmlns="" val="2866384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441700"/>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Acute Exercise on Skeletal Muscle Glucose Uptake</a:t>
            </a:r>
          </a:p>
          <a:p>
            <a:pPr>
              <a:lnSpc>
                <a:spcPct val="150000"/>
              </a:lnSpc>
            </a:pPr>
            <a:endParaRPr lang="en-US" sz="2400" b="1" i="0" u="sng" dirty="0">
              <a:solidFill>
                <a:srgbClr val="734126"/>
              </a:solidFill>
              <a:effectLst/>
              <a:latin typeface="+mj-lt"/>
            </a:endParaRPr>
          </a:p>
          <a:p>
            <a:pPr marL="342900" indent="-342900">
              <a:lnSpc>
                <a:spcPct val="150000"/>
              </a:lnSpc>
              <a:buFont typeface="Arial" panose="020B0604020202020204" pitchFamily="34" charset="0"/>
              <a:buChar char="•"/>
            </a:pPr>
            <a:r>
              <a:rPr lang="en-US" sz="2400" dirty="0">
                <a:latin typeface="+mj-lt"/>
              </a:rPr>
              <a:t>Pyruvate dehydrogenase (PDH) is responsible for the first step in the conversion of pyruvate to acetyl-CoA in mitochondria, thereby acting as a central regulator of glucose oxidation.</a:t>
            </a:r>
          </a:p>
          <a:p>
            <a:pPr marL="342900" indent="-342900">
              <a:lnSpc>
                <a:spcPct val="150000"/>
              </a:lnSpc>
              <a:buFont typeface="Arial" panose="020B0604020202020204" pitchFamily="34" charset="0"/>
              <a:buChar char="•"/>
            </a:pPr>
            <a:endParaRPr lang="en-US" sz="2400" b="1" i="0" u="sng" dirty="0">
              <a:solidFill>
                <a:srgbClr val="734126"/>
              </a:solidFill>
              <a:effectLst/>
              <a:latin typeface="+mj-lt"/>
            </a:endParaRPr>
          </a:p>
          <a:p>
            <a:pPr marL="342900" indent="-342900">
              <a:lnSpc>
                <a:spcPct val="150000"/>
              </a:lnSpc>
              <a:buFont typeface="Arial" panose="020B0604020202020204" pitchFamily="34" charset="0"/>
              <a:buChar char="•"/>
            </a:pPr>
            <a:r>
              <a:rPr lang="en-US" sz="2400" dirty="0">
                <a:latin typeface="+mj-lt"/>
              </a:rPr>
              <a:t>It has been proposed that impaired PDH function plays a causative role in the development of skeletal muscle insulin resistance and that exercise can remedy this impairment.</a:t>
            </a:r>
            <a:endParaRPr lang="en-US" sz="2400" b="1"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AB4E7852-AFD2-D74E-AAFB-E9515DC2890B}"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24</a:t>
            </a:fld>
            <a:endParaRPr lang="en-US" dirty="0"/>
          </a:p>
        </p:txBody>
      </p:sp>
    </p:spTree>
    <p:extLst>
      <p:ext uri="{BB962C8B-B14F-4D97-AF65-F5344CB8AC3E}">
        <p14:creationId xmlns:p14="http://schemas.microsoft.com/office/powerpoint/2010/main" xmlns="" val="293581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441700"/>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Exercise on Skeletal Muscle Glucose Uptake</a:t>
            </a:r>
          </a:p>
          <a:p>
            <a:pPr marL="342900" indent="-342900">
              <a:lnSpc>
                <a:spcPct val="150000"/>
              </a:lnSpc>
              <a:buFont typeface="Arial" panose="020B0604020202020204" pitchFamily="34" charset="0"/>
              <a:buChar char="•"/>
            </a:pPr>
            <a:r>
              <a:rPr lang="en-US" sz="2400" dirty="0">
                <a:latin typeface="+mj-lt"/>
              </a:rPr>
              <a:t>Effect of exercise training on skeletal muscle protein expression in relation to insulin sensitivity: Per-protocol analysis of a randomized controlled trial (GO-ACTIWE)</a:t>
            </a:r>
          </a:p>
          <a:p>
            <a:pPr>
              <a:lnSpc>
                <a:spcPct val="150000"/>
              </a:lnSpc>
            </a:pPr>
            <a:r>
              <a:rPr lang="en-US" sz="2400" dirty="0">
                <a:solidFill>
                  <a:srgbClr val="734126"/>
                </a:solidFill>
                <a:latin typeface="+mj-lt"/>
              </a:rPr>
              <a:t>        - 2021</a:t>
            </a:r>
            <a:endParaRPr lang="en-US" sz="2400" b="1" u="sng" dirty="0">
              <a:solidFill>
                <a:srgbClr val="734126"/>
              </a:solidFill>
              <a:latin typeface="+mj-lt"/>
            </a:endParaRPr>
          </a:p>
          <a:p>
            <a:pPr>
              <a:lnSpc>
                <a:spcPct val="150000"/>
              </a:lnSpc>
            </a:pPr>
            <a:r>
              <a:rPr lang="en-US" sz="2400" dirty="0">
                <a:solidFill>
                  <a:srgbClr val="734126"/>
                </a:solidFill>
                <a:latin typeface="+mj-lt"/>
              </a:rPr>
              <a:t>       - </a:t>
            </a:r>
            <a:r>
              <a:rPr lang="en-IN" sz="2400" dirty="0">
                <a:latin typeface="+mj-lt"/>
              </a:rPr>
              <a:t>Lea Bruhn1,2 | Rasmus </a:t>
            </a:r>
            <a:r>
              <a:rPr lang="en-IN" sz="2400" dirty="0" err="1">
                <a:latin typeface="+mj-lt"/>
              </a:rPr>
              <a:t>Kjøbsted</a:t>
            </a:r>
            <a:r>
              <a:rPr lang="en-IN" sz="2400" dirty="0">
                <a:latin typeface="+mj-lt"/>
              </a:rPr>
              <a:t> </a:t>
            </a:r>
          </a:p>
          <a:p>
            <a:pPr>
              <a:lnSpc>
                <a:spcPct val="150000"/>
              </a:lnSpc>
            </a:pPr>
            <a:r>
              <a:rPr lang="en-IN" sz="2400" dirty="0">
                <a:latin typeface="+mj-lt"/>
              </a:rPr>
              <a:t>       - Pyruvate </a:t>
            </a:r>
            <a:r>
              <a:rPr lang="en-IN" sz="2400" dirty="0" err="1">
                <a:latin typeface="+mj-lt"/>
              </a:rPr>
              <a:t>Dehydrogeanse</a:t>
            </a:r>
            <a:r>
              <a:rPr lang="en-IN" sz="2400" dirty="0">
                <a:latin typeface="+mj-lt"/>
              </a:rPr>
              <a:t>.</a:t>
            </a:r>
          </a:p>
          <a:p>
            <a:pPr>
              <a:lnSpc>
                <a:spcPct val="150000"/>
              </a:lnSpc>
            </a:pPr>
            <a:endParaRPr lang="en-IN" sz="2400" b="1" i="0" u="sng" dirty="0">
              <a:solidFill>
                <a:srgbClr val="734126"/>
              </a:solidFill>
              <a:effectLst/>
              <a:latin typeface="+mj-lt"/>
            </a:endParaRPr>
          </a:p>
          <a:p>
            <a:pPr marL="342900" indent="-342900">
              <a:lnSpc>
                <a:spcPct val="150000"/>
              </a:lnSpc>
              <a:buFont typeface="Arial" panose="020B0604020202020204" pitchFamily="34" charset="0"/>
              <a:buChar char="•"/>
            </a:pPr>
            <a:r>
              <a:rPr lang="en-US" sz="2400" dirty="0">
                <a:latin typeface="+mj-lt"/>
              </a:rPr>
              <a:t>Previous studies have shown an increase in GLUT4 expression after 3–10 weeks of endurance exercise training in both healthy young men, with and without overweight</a:t>
            </a:r>
            <a:endParaRPr lang="en-US" sz="2400" b="1"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D9D36EC2-4364-514A-8775-F4BA365BC46E}"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25</a:t>
            </a:fld>
            <a:endParaRPr lang="en-US" dirty="0"/>
          </a:p>
        </p:txBody>
      </p:sp>
    </p:spTree>
    <p:extLst>
      <p:ext uri="{BB962C8B-B14F-4D97-AF65-F5344CB8AC3E}">
        <p14:creationId xmlns:p14="http://schemas.microsoft.com/office/powerpoint/2010/main" xmlns="" val="410713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Acute Exercise on Skeletal Muscle Glucose Uptake</a:t>
            </a:r>
          </a:p>
          <a:p>
            <a:pPr>
              <a:lnSpc>
                <a:spcPct val="150000"/>
              </a:lnSpc>
            </a:pPr>
            <a:endParaRPr lang="en-US" sz="2400" b="1" i="0" u="sng" dirty="0">
              <a:solidFill>
                <a:srgbClr val="734126"/>
              </a:solidFill>
              <a:effectLst/>
              <a:latin typeface="+mj-lt"/>
            </a:endParaRPr>
          </a:p>
          <a:p>
            <a:pPr marL="342900" indent="-342900">
              <a:lnSpc>
                <a:spcPct val="150000"/>
              </a:lnSpc>
              <a:buFont typeface="Wingdings" panose="05000000000000000000" pitchFamily="2" charset="2"/>
              <a:buChar char="Ø"/>
            </a:pPr>
            <a:r>
              <a:rPr lang="en-US" sz="2400" b="0" i="0" u="sng" dirty="0">
                <a:solidFill>
                  <a:srgbClr val="734126"/>
                </a:solidFill>
                <a:effectLst/>
                <a:latin typeface="+mj-lt"/>
              </a:rPr>
              <a:t> Effects of </a:t>
            </a:r>
            <a:r>
              <a:rPr lang="en-US" sz="2400" u="sng" dirty="0">
                <a:solidFill>
                  <a:srgbClr val="734126"/>
                </a:solidFill>
                <a:latin typeface="+mj-lt"/>
              </a:rPr>
              <a:t>Chronic </a:t>
            </a:r>
            <a:r>
              <a:rPr lang="en-US" sz="2400" b="0" i="0" u="sng" dirty="0">
                <a:solidFill>
                  <a:srgbClr val="734126"/>
                </a:solidFill>
                <a:effectLst/>
                <a:latin typeface="+mj-lt"/>
              </a:rPr>
              <a:t>Exercise on Skeletal Muscle Glucose Uptake :</a:t>
            </a:r>
          </a:p>
          <a:p>
            <a:pPr>
              <a:lnSpc>
                <a:spcPct val="150000"/>
              </a:lnSpc>
            </a:pPr>
            <a:endParaRPr lang="en-US" sz="2400" u="sng" dirty="0">
              <a:solidFill>
                <a:srgbClr val="734126"/>
              </a:solidFill>
              <a:latin typeface="+mj-lt"/>
            </a:endParaRPr>
          </a:p>
          <a:p>
            <a:pPr marL="342900" indent="-342900">
              <a:lnSpc>
                <a:spcPct val="150000"/>
              </a:lnSpc>
              <a:buFont typeface="Arial" panose="020B0604020202020204" pitchFamily="34" charset="0"/>
              <a:buChar char="•"/>
            </a:pPr>
            <a:r>
              <a:rPr lang="en-US" sz="2400" b="0" i="0" dirty="0">
                <a:solidFill>
                  <a:srgbClr val="212121"/>
                </a:solidFill>
                <a:effectLst/>
                <a:latin typeface="+mj-lt"/>
              </a:rPr>
              <a:t>It is well established that endurance exercise training increases skeletal muscle GLUT4 . The increase in skeletal muscle GLUT4 causes an increase in skeletal muscle glucose uptake</a:t>
            </a:r>
          </a:p>
          <a:p>
            <a:pPr marL="342900" indent="-342900">
              <a:lnSpc>
                <a:spcPct val="150000"/>
              </a:lnSpc>
              <a:buFont typeface="Arial" panose="020B0604020202020204" pitchFamily="34" charset="0"/>
              <a:buChar char="•"/>
            </a:pPr>
            <a:endParaRPr lang="en-US" sz="2400" u="sng" dirty="0">
              <a:solidFill>
                <a:srgbClr val="212121"/>
              </a:solidFill>
              <a:latin typeface="+mj-lt"/>
            </a:endParaRPr>
          </a:p>
          <a:p>
            <a:pPr marL="342900" indent="-342900">
              <a:lnSpc>
                <a:spcPct val="150000"/>
              </a:lnSpc>
              <a:buFont typeface="Arial" panose="020B0604020202020204" pitchFamily="34" charset="0"/>
              <a:buChar char="•"/>
            </a:pPr>
            <a:r>
              <a:rPr lang="en-US" sz="2400" b="0" i="0" dirty="0">
                <a:solidFill>
                  <a:srgbClr val="212121"/>
                </a:solidFill>
                <a:effectLst/>
                <a:latin typeface="+mj-lt"/>
              </a:rPr>
              <a:t>The recommended amount of exercise for people with type 2 diabetes is 150 min of </a:t>
            </a:r>
            <a:r>
              <a:rPr lang="en-US" sz="2400" b="0" i="0" u="sng" dirty="0">
                <a:solidFill>
                  <a:srgbClr val="212121"/>
                </a:solidFill>
                <a:effectLst/>
                <a:latin typeface="+mj-lt"/>
              </a:rPr>
              <a:t>moderate intensity exercise </a:t>
            </a:r>
            <a:r>
              <a:rPr lang="en-US" sz="2400" b="0" i="0" dirty="0">
                <a:solidFill>
                  <a:srgbClr val="212121"/>
                </a:solidFill>
                <a:effectLst/>
                <a:latin typeface="+mj-lt"/>
              </a:rPr>
              <a:t>per week </a:t>
            </a:r>
            <a:endParaRPr lang="en-US" sz="2400" b="0" i="0" u="sng" dirty="0">
              <a:solidFill>
                <a:srgbClr val="734126"/>
              </a:solidFill>
              <a:effectLst/>
              <a:latin typeface="+mj-lt"/>
            </a:endParaRPr>
          </a:p>
          <a:p>
            <a:pPr>
              <a:lnSpc>
                <a:spcPct val="150000"/>
              </a:lnSpc>
            </a:pP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5728ABCA-F085-B74E-A77D-B02ACDD9322C}"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26</a:t>
            </a:fld>
            <a:endParaRPr lang="en-US" dirty="0"/>
          </a:p>
        </p:txBody>
      </p:sp>
    </p:spTree>
    <p:extLst>
      <p:ext uri="{BB962C8B-B14F-4D97-AF65-F5344CB8AC3E}">
        <p14:creationId xmlns:p14="http://schemas.microsoft.com/office/powerpoint/2010/main" xmlns="" val="133328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1" i="0" u="sng" dirty="0">
                <a:solidFill>
                  <a:srgbClr val="734126"/>
                </a:solidFill>
                <a:effectLst/>
                <a:latin typeface="+mj-lt"/>
              </a:rPr>
              <a:t>Effects of Acute Exercise on Skeletal Muscle Glucose Uptake</a:t>
            </a:r>
          </a:p>
          <a:p>
            <a:pPr>
              <a:lnSpc>
                <a:spcPct val="150000"/>
              </a:lnSpc>
            </a:pPr>
            <a:endParaRPr lang="en-US" sz="2400" u="sng" dirty="0">
              <a:solidFill>
                <a:srgbClr val="734126"/>
              </a:solidFill>
              <a:latin typeface="+mj-lt"/>
            </a:endParaRPr>
          </a:p>
          <a:p>
            <a:pPr marL="342900" indent="-342900" algn="l">
              <a:spcBef>
                <a:spcPts val="2000"/>
              </a:spcBef>
              <a:spcAft>
                <a:spcPts val="2000"/>
              </a:spcAft>
              <a:buFont typeface="Arial" panose="020B0604020202020204" pitchFamily="34" charset="0"/>
              <a:buChar char="•"/>
            </a:pPr>
            <a:r>
              <a:rPr lang="en-US" sz="2400" b="0" i="0" dirty="0">
                <a:solidFill>
                  <a:srgbClr val="212121"/>
                </a:solidFill>
                <a:effectLst/>
                <a:latin typeface="Cambria" panose="02040503050406030204" pitchFamily="18" charset="0"/>
              </a:rPr>
              <a:t> There are studies indicating that HIT is a potential time-efficient exercise strategy for the treatment of type 2 diabetes.</a:t>
            </a:r>
          </a:p>
          <a:p>
            <a:r>
              <a:rPr lang="en-US" sz="2400" dirty="0"/>
              <a:t/>
            </a:r>
            <a:br>
              <a:rPr lang="en-US" sz="2400" dirty="0"/>
            </a:b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E830F048-3054-2E4A-8FB2-511E00A345B0}"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27</a:t>
            </a:fld>
            <a:endParaRPr lang="en-US" dirty="0"/>
          </a:p>
        </p:txBody>
      </p:sp>
    </p:spTree>
    <p:extLst>
      <p:ext uri="{BB962C8B-B14F-4D97-AF65-F5344CB8AC3E}">
        <p14:creationId xmlns:p14="http://schemas.microsoft.com/office/powerpoint/2010/main" xmlns="" val="160552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a:lnSpc>
                <a:spcPct val="150000"/>
              </a:lnSpc>
            </a:pPr>
            <a:endParaRPr lang="en-US" sz="2400" b="1" i="0" u="sng" dirty="0">
              <a:solidFill>
                <a:srgbClr val="734126"/>
              </a:solidFill>
              <a:effectLst/>
              <a:latin typeface="+mj-lt"/>
            </a:endParaRPr>
          </a:p>
          <a:p>
            <a:pPr marL="342900" indent="-342900">
              <a:lnSpc>
                <a:spcPct val="150000"/>
              </a:lnSpc>
              <a:buFont typeface="Wingdings" panose="05000000000000000000" pitchFamily="2" charset="2"/>
              <a:buChar char="Ø"/>
            </a:pPr>
            <a:r>
              <a:rPr lang="en-US" sz="2400" i="0" u="sng" dirty="0">
                <a:solidFill>
                  <a:srgbClr val="734126"/>
                </a:solidFill>
                <a:effectLst/>
                <a:latin typeface="+mj-lt"/>
              </a:rPr>
              <a:t> </a:t>
            </a:r>
            <a:r>
              <a:rPr lang="en-US" sz="2400" i="0" u="sng" dirty="0">
                <a:solidFill>
                  <a:srgbClr val="212121"/>
                </a:solidFill>
                <a:effectLst/>
                <a:latin typeface="+mj-lt"/>
              </a:rPr>
              <a:t>Effects of Chronic Exercise on Skeletal Muscle Mitochondria</a:t>
            </a:r>
          </a:p>
          <a:p>
            <a:pPr>
              <a:lnSpc>
                <a:spcPct val="150000"/>
              </a:lnSpc>
            </a:pPr>
            <a:endParaRPr lang="en-US" sz="2400" i="0" u="sng" dirty="0">
              <a:solidFill>
                <a:srgbClr val="212121"/>
              </a:solidFill>
              <a:effectLst/>
              <a:latin typeface="+mj-lt"/>
            </a:endParaRPr>
          </a:p>
          <a:p>
            <a:pPr marL="342900" indent="-342900">
              <a:lnSpc>
                <a:spcPct val="150000"/>
              </a:lnSpc>
              <a:buFont typeface="Arial" panose="020B0604020202020204" pitchFamily="34" charset="0"/>
              <a:buChar char="•"/>
            </a:pPr>
            <a:r>
              <a:rPr lang="en-US" sz="2400" b="0" i="0" dirty="0">
                <a:solidFill>
                  <a:srgbClr val="212121"/>
                </a:solidFill>
                <a:effectLst/>
                <a:latin typeface="Cambria" panose="02040503050406030204" pitchFamily="18" charset="0"/>
              </a:rPr>
              <a:t>People with type 2 diabetes have been reported to have smaller, damaged, or dysfunctional mitochondria </a:t>
            </a:r>
            <a:r>
              <a:rPr lang="en-US" sz="2400" dirty="0">
                <a:solidFill>
                  <a:srgbClr val="212121"/>
                </a:solidFill>
                <a:latin typeface="Cambria" panose="02040503050406030204" pitchFamily="18" charset="0"/>
              </a:rPr>
              <a:t>.</a:t>
            </a:r>
          </a:p>
          <a:p>
            <a:pPr marL="342900" indent="-342900">
              <a:lnSpc>
                <a:spcPct val="150000"/>
              </a:lnSpc>
              <a:buFont typeface="Arial" panose="020B0604020202020204" pitchFamily="34" charset="0"/>
              <a:buChar char="•"/>
            </a:pPr>
            <a:endParaRPr lang="en-US" sz="2400" b="0" i="0" u="sng" dirty="0">
              <a:solidFill>
                <a:srgbClr val="212121"/>
              </a:solidFill>
              <a:effectLst/>
              <a:latin typeface="Cambria" panose="02040503050406030204" pitchFamily="18" charset="0"/>
            </a:endParaRPr>
          </a:p>
          <a:p>
            <a:pPr marL="342900" indent="-342900">
              <a:lnSpc>
                <a:spcPct val="150000"/>
              </a:lnSpc>
              <a:buFont typeface="Arial" panose="020B0604020202020204" pitchFamily="34" charset="0"/>
              <a:buChar char="•"/>
            </a:pPr>
            <a:r>
              <a:rPr lang="en-US" sz="2400" b="0" i="0" dirty="0">
                <a:solidFill>
                  <a:srgbClr val="212121"/>
                </a:solidFill>
                <a:effectLst/>
                <a:latin typeface="Cambria" panose="02040503050406030204" pitchFamily="18" charset="0"/>
              </a:rPr>
              <a:t>Endurance exercise training has been shown to increase mitochondrial content and activity.</a:t>
            </a:r>
          </a:p>
          <a:p>
            <a:pPr>
              <a:lnSpc>
                <a:spcPct val="150000"/>
              </a:lnSpc>
            </a:pPr>
            <a:endParaRPr lang="en-US" sz="2400" b="0" i="0" dirty="0">
              <a:solidFill>
                <a:srgbClr val="212121"/>
              </a:solidFill>
              <a:effectLst/>
              <a:latin typeface="Cambria" panose="02040503050406030204" pitchFamily="18" charset="0"/>
            </a:endParaRPr>
          </a:p>
          <a:p>
            <a:pPr marL="342900" indent="-342900">
              <a:lnSpc>
                <a:spcPct val="150000"/>
              </a:lnSpc>
              <a:buFont typeface="Arial" panose="020B0604020202020204" pitchFamily="34" charset="0"/>
              <a:buChar char="•"/>
            </a:pPr>
            <a:endParaRPr lang="en-US" sz="2400" u="sng" dirty="0">
              <a:solidFill>
                <a:srgbClr val="212121"/>
              </a:solidFill>
              <a:latin typeface="Cambria" panose="02040503050406030204" pitchFamily="18" charset="0"/>
            </a:endParaRPr>
          </a:p>
          <a:p>
            <a:pPr>
              <a:lnSpc>
                <a:spcPct val="150000"/>
              </a:lnSpc>
            </a:pP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7629E4F5-B14F-F748-BBD4-0FDA69EA9F3D}"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28</a:t>
            </a:fld>
            <a:endParaRPr lang="en-US" dirty="0"/>
          </a:p>
        </p:txBody>
      </p:sp>
      <p:sp>
        <p:nvSpPr>
          <p:cNvPr id="5" name="Rectangle 1">
            <a:extLst>
              <a:ext uri="{FF2B5EF4-FFF2-40B4-BE49-F238E27FC236}">
                <a16:creationId xmlns:a16="http://schemas.microsoft.com/office/drawing/2014/main" xmlns="" id="{927601EF-8204-5697-58C5-8B7C78A732D2}"/>
              </a:ext>
            </a:extLst>
          </p:cNvPr>
          <p:cNvSpPr>
            <a:spLocks noChangeArrowheads="1"/>
          </p:cNvSpPr>
          <p:nvPr/>
        </p:nvSpPr>
        <p:spPr bwMode="auto">
          <a:xfrm>
            <a:off x="365760" y="4495307"/>
            <a:ext cx="12192000" cy="4572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mbria" panose="02040503050406030204" pitchFamily="18" charset="0"/>
              </a:rPr>
              <a:t>Exercise and type 2 diabetes: molecular mechanisms regulating glucose uptake in skeletal muscle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376FAA"/>
                </a:solidFill>
                <a:effectLst/>
                <a:latin typeface="Helvetica Neue"/>
                <a:hlinkClick r:id="rId2"/>
              </a:rPr>
              <a:t>Kristin I. Stanford</a:t>
            </a:r>
            <a:r>
              <a:rPr kumimoji="0" lang="en-US" altLang="en-US" sz="900" b="0" i="0" u="none" strike="noStrike" cap="none" normalizeH="0" baseline="30000" dirty="0">
                <a:ln>
                  <a:noFill/>
                </a:ln>
                <a:solidFill>
                  <a:srgbClr val="212121"/>
                </a:solidFill>
                <a:effectLst/>
                <a:latin typeface="Helvetica Neue"/>
              </a:rPr>
              <a:t>  </a:t>
            </a:r>
            <a:r>
              <a:rPr kumimoji="0" lang="en-US" altLang="en-US" sz="500" b="0" i="0" u="none" strike="noStrike" cap="none" normalizeH="0" baseline="30000" dirty="0">
                <a:ln>
                  <a:noFill/>
                </a:ln>
                <a:solidFill>
                  <a:srgbClr val="212121"/>
                </a:solidFill>
                <a:effectLst/>
                <a:latin typeface="Helvetica Neue"/>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corresponding author">
            <a:extLst>
              <a:ext uri="{FF2B5EF4-FFF2-40B4-BE49-F238E27FC236}">
                <a16:creationId xmlns:a16="http://schemas.microsoft.com/office/drawing/2014/main" xmlns="" id="{07354DD9-3F09-EDA8-CBAB-219E69EBA62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9675" y="101600"/>
            <a:ext cx="66675" cy="85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616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1" i="0" u="sng" dirty="0">
                <a:solidFill>
                  <a:srgbClr val="734126"/>
                </a:solidFill>
                <a:effectLst/>
                <a:latin typeface="+mj-lt"/>
              </a:rPr>
              <a:t>    MODALITIES OF EXERCISES</a:t>
            </a:r>
          </a:p>
          <a:p>
            <a:pPr marL="342900" indent="-342900">
              <a:lnSpc>
                <a:spcPct val="150000"/>
              </a:lnSpc>
              <a:buFont typeface="Wingdings" panose="05000000000000000000" pitchFamily="2" charset="2"/>
              <a:buChar char="q"/>
            </a:pPr>
            <a:endParaRPr lang="en-US" sz="2400" b="1" u="sng" dirty="0">
              <a:solidFill>
                <a:srgbClr val="734126"/>
              </a:solidFill>
              <a:latin typeface="+mj-lt"/>
            </a:endParaRPr>
          </a:p>
          <a:p>
            <a:pPr>
              <a:lnSpc>
                <a:spcPct val="150000"/>
              </a:lnSpc>
            </a:pPr>
            <a:endParaRPr lang="en-US" sz="2400" b="1" i="0" u="sng" dirty="0">
              <a:solidFill>
                <a:srgbClr val="734126"/>
              </a:solidFill>
              <a:effectLst/>
              <a:latin typeface="+mj-lt"/>
            </a:endParaRPr>
          </a:p>
          <a:p>
            <a:pPr marL="342900" indent="-342900">
              <a:lnSpc>
                <a:spcPct val="150000"/>
              </a:lnSpc>
              <a:buFont typeface="Arial" panose="020B0604020202020204" pitchFamily="34" charset="0"/>
              <a:buChar char="•"/>
            </a:pPr>
            <a:r>
              <a:rPr lang="en-IN" sz="5400" dirty="0">
                <a:latin typeface="+mj-lt"/>
              </a:rPr>
              <a:t>Aerobic Exercise </a:t>
            </a:r>
            <a:endParaRPr lang="en-US" sz="5400" b="1" u="sng" dirty="0">
              <a:solidFill>
                <a:srgbClr val="734126"/>
              </a:solidFill>
              <a:latin typeface="+mj-lt"/>
            </a:endParaRPr>
          </a:p>
          <a:p>
            <a:pPr marL="342900" indent="-342900">
              <a:lnSpc>
                <a:spcPct val="150000"/>
              </a:lnSpc>
              <a:buFont typeface="Arial" panose="020B0604020202020204" pitchFamily="34" charset="0"/>
              <a:buChar char="•"/>
            </a:pPr>
            <a:r>
              <a:rPr lang="en-US" sz="5400" dirty="0">
                <a:solidFill>
                  <a:srgbClr val="734126"/>
                </a:solidFill>
                <a:latin typeface="+mj-lt"/>
              </a:rPr>
              <a:t>Resistance Exercise</a:t>
            </a:r>
          </a:p>
          <a:p>
            <a:pPr marL="342900" indent="-342900">
              <a:lnSpc>
                <a:spcPct val="150000"/>
              </a:lnSpc>
              <a:buFont typeface="Arial" panose="020B0604020202020204" pitchFamily="34" charset="0"/>
              <a:buChar char="•"/>
            </a:pPr>
            <a:r>
              <a:rPr lang="en-US" sz="5400" dirty="0" err="1">
                <a:solidFill>
                  <a:srgbClr val="734126"/>
                </a:solidFill>
                <a:latin typeface="+mj-lt"/>
              </a:rPr>
              <a:t>Flexibilty</a:t>
            </a:r>
            <a:r>
              <a:rPr lang="en-US" sz="5400" dirty="0">
                <a:solidFill>
                  <a:srgbClr val="734126"/>
                </a:solidFill>
                <a:latin typeface="+mj-lt"/>
              </a:rPr>
              <a:t> and balance exercise</a:t>
            </a: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132A148C-1C0B-A446-9290-29A6D2A3AD7D}"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29</a:t>
            </a:fld>
            <a:endParaRPr lang="en-US" dirty="0"/>
          </a:p>
        </p:txBody>
      </p:sp>
    </p:spTree>
    <p:extLst>
      <p:ext uri="{BB962C8B-B14F-4D97-AF65-F5344CB8AC3E}">
        <p14:creationId xmlns:p14="http://schemas.microsoft.com/office/powerpoint/2010/main" xmlns="" val="31418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3" end="3"/>
                                            </p:txEl>
                                          </p:spTgt>
                                        </p:tgtEl>
                                        <p:attrNameLst>
                                          <p:attrName>style.visibility</p:attrName>
                                        </p:attrNameLst>
                                      </p:cBhvr>
                                      <p:to>
                                        <p:strVal val="visible"/>
                                      </p:to>
                                    </p:set>
                                    <p:animEffect transition="in" filter="barn(inVertical)">
                                      <p:cBhvr>
                                        <p:cTn id="7" dur="500"/>
                                        <p:tgtEl>
                                          <p:spTgt spid="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xEl>
                                              <p:pRg st="4" end="4"/>
                                            </p:txEl>
                                          </p:spTgt>
                                        </p:tgtEl>
                                        <p:attrNameLst>
                                          <p:attrName>style.visibility</p:attrName>
                                        </p:attrNameLst>
                                      </p:cBhvr>
                                      <p:to>
                                        <p:strVal val="visible"/>
                                      </p:to>
                                    </p:set>
                                    <p:anim calcmode="lin" valueType="num">
                                      <p:cBhvr additive="base">
                                        <p:cTn id="12"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7">
                                            <p:txEl>
                                              <p:pRg st="5" end="5"/>
                                            </p:txEl>
                                          </p:spTgt>
                                        </p:tgtEl>
                                        <p:attrNameLst>
                                          <p:attrName>style.visibility</p:attrName>
                                        </p:attrNameLst>
                                      </p:cBhvr>
                                      <p:to>
                                        <p:strVal val="visible"/>
                                      </p:to>
                                    </p:set>
                                    <p:animEffect transition="in" filter="circle(in)">
                                      <p:cBhvr>
                                        <p:cTn id="18" dur="20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365760" y="-6779"/>
            <a:ext cx="6502620" cy="676656"/>
          </a:xfrm>
        </p:spPr>
        <p:txBody>
          <a:bodyPr/>
          <a:lstStyle/>
          <a:p>
            <a:r>
              <a:rPr lang="en-US" sz="3200" dirty="0"/>
              <a:t>INTRODUCTION</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17102" y="588637"/>
            <a:ext cx="11571106" cy="5876171"/>
          </a:xfrm>
        </p:spPr>
        <p:txBody>
          <a:bodyPr>
            <a:normAutofit fontScale="25000" lnSpcReduction="20000"/>
          </a:bodyPr>
          <a:lstStyle/>
          <a:p>
            <a:pPr marL="342900" indent="-342900" algn="just">
              <a:lnSpc>
                <a:spcPct val="150000"/>
              </a:lnSpc>
              <a:spcAft>
                <a:spcPts val="800"/>
              </a:spcAft>
              <a:buFont typeface="Arial" panose="020B0604020202020204" pitchFamily="34" charset="0"/>
              <a:buChar char="•"/>
            </a:pPr>
            <a:r>
              <a:rPr lang="en-IN" sz="8800" dirty="0">
                <a:effectLst/>
                <a:latin typeface="+mj-lt"/>
                <a:ea typeface="Calibri" panose="020F0502020204030204" pitchFamily="34" charset="0"/>
                <a:cs typeface="Times New Roman" panose="02020603050405020304" pitchFamily="18" charset="0"/>
              </a:rPr>
              <a:t>Type 2 Diabetes Mellitus (T2DM) is one of the most common metabolic disorders worldwide.</a:t>
            </a:r>
          </a:p>
          <a:p>
            <a:pPr marL="342900" indent="-342900" algn="just">
              <a:lnSpc>
                <a:spcPct val="150000"/>
              </a:lnSpc>
              <a:spcAft>
                <a:spcPts val="800"/>
              </a:spcAft>
              <a:buFont typeface="Arial" panose="020B0604020202020204" pitchFamily="34" charset="0"/>
              <a:buChar char="•"/>
            </a:pPr>
            <a:r>
              <a:rPr lang="en-IN" sz="8800" dirty="0">
                <a:effectLst/>
                <a:latin typeface="+mj-lt"/>
                <a:ea typeface="Calibri" panose="020F0502020204030204" pitchFamily="34" charset="0"/>
                <a:cs typeface="Times New Roman" panose="02020603050405020304" pitchFamily="18" charset="0"/>
              </a:rPr>
              <a:t>Diabetes Estimate of 79,194 in 1,O00,05   (International Diabetes Federation 2021)</a:t>
            </a:r>
          </a:p>
          <a:p>
            <a:pPr algn="just">
              <a:lnSpc>
                <a:spcPct val="150000"/>
              </a:lnSpc>
              <a:spcAft>
                <a:spcPts val="800"/>
              </a:spcAft>
            </a:pPr>
            <a:r>
              <a:rPr lang="en-IN" sz="4400" dirty="0">
                <a:effectLst/>
                <a:latin typeface="+mj-lt"/>
                <a:ea typeface="Calibri" panose="020F0502020204030204" pitchFamily="34" charset="0"/>
                <a:cs typeface="Times New Roman" panose="02020603050405020304" pitchFamily="18" charset="0"/>
              </a:rPr>
              <a:t>                                                                                             </a:t>
            </a:r>
            <a:r>
              <a:rPr lang="en-IN" sz="7200" dirty="0">
                <a:effectLst/>
                <a:highlight>
                  <a:srgbClr val="A09D79"/>
                </a:highlight>
                <a:latin typeface="+mj-lt"/>
                <a:ea typeface="Calibri" panose="020F0502020204030204" pitchFamily="34" charset="0"/>
                <a:cs typeface="Times New Roman" panose="02020603050405020304" pitchFamily="18" charset="0"/>
              </a:rPr>
              <a:t>DIABETES MELLITUS</a:t>
            </a:r>
          </a:p>
          <a:p>
            <a:pPr algn="just">
              <a:lnSpc>
                <a:spcPct val="150000"/>
              </a:lnSpc>
              <a:spcAft>
                <a:spcPts val="800"/>
              </a:spcAft>
            </a:pPr>
            <a:r>
              <a:rPr lang="en-IN" sz="4400" dirty="0">
                <a:effectLst/>
                <a:latin typeface="+mj-lt"/>
                <a:ea typeface="Calibri" panose="020F0502020204030204" pitchFamily="34" charset="0"/>
                <a:cs typeface="Times New Roman" panose="02020603050405020304" pitchFamily="18" charset="0"/>
              </a:rPr>
              <a:t>                                                                                              </a:t>
            </a:r>
          </a:p>
          <a:p>
            <a:pPr algn="just">
              <a:lnSpc>
                <a:spcPct val="150000"/>
              </a:lnSpc>
              <a:spcAft>
                <a:spcPts val="800"/>
              </a:spcAft>
            </a:pPr>
            <a:endParaRPr lang="en-IN" sz="4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endParaRPr lang="en-IN" sz="4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endParaRPr lang="en-IN" sz="4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4400" dirty="0">
                <a:effectLst/>
                <a:latin typeface="+mj-lt"/>
                <a:ea typeface="Calibri" panose="020F0502020204030204" pitchFamily="34" charset="0"/>
                <a:cs typeface="Times New Roman" panose="02020603050405020304" pitchFamily="18" charset="0"/>
              </a:rPr>
              <a:t>                   </a:t>
            </a:r>
            <a:r>
              <a:rPr lang="en-IN" sz="7200" dirty="0">
                <a:effectLst/>
                <a:latin typeface="+mj-lt"/>
                <a:ea typeface="Calibri" panose="020F0502020204030204" pitchFamily="34" charset="0"/>
                <a:cs typeface="Times New Roman" panose="02020603050405020304" pitchFamily="18" charset="0"/>
              </a:rPr>
              <a:t>Autoimmune                                                Frequent Genetic Background</a:t>
            </a:r>
          </a:p>
          <a:p>
            <a:pPr algn="just">
              <a:lnSpc>
                <a:spcPct val="150000"/>
              </a:lnSpc>
              <a:spcAft>
                <a:spcPts val="800"/>
              </a:spcAft>
            </a:pPr>
            <a:r>
              <a:rPr lang="en-IN" sz="4400" dirty="0">
                <a:latin typeface="+mj-lt"/>
                <a:ea typeface="Calibri" panose="020F0502020204030204" pitchFamily="34" charset="0"/>
                <a:cs typeface="Times New Roman" panose="02020603050405020304" pitchFamily="18" charset="0"/>
              </a:rPr>
              <a:t>             </a:t>
            </a:r>
          </a:p>
          <a:p>
            <a:pPr algn="just">
              <a:lnSpc>
                <a:spcPct val="150000"/>
              </a:lnSpc>
              <a:spcAft>
                <a:spcPts val="800"/>
              </a:spcAft>
            </a:pPr>
            <a:endParaRPr lang="en-IN" sz="4400" dirty="0">
              <a:effectLst/>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IN" sz="7200" dirty="0">
                <a:effectLst/>
                <a:latin typeface="+mj-lt"/>
                <a:ea typeface="Calibri" panose="020F0502020204030204" pitchFamily="34" charset="0"/>
                <a:cs typeface="Times New Roman" panose="02020603050405020304" pitchFamily="18" charset="0"/>
              </a:rPr>
              <a:t> Genetic Susceptibility (HLA DR 3, 4)  Obesity, poor nutrition, physical inactivity</a:t>
            </a:r>
          </a:p>
          <a:p>
            <a:pPr marL="342900" indent="-342900" algn="just">
              <a:lnSpc>
                <a:spcPct val="150000"/>
              </a:lnSpc>
              <a:spcAft>
                <a:spcPts val="800"/>
              </a:spcAft>
              <a:buFont typeface="Arial" panose="020B0604020202020204" pitchFamily="34" charset="0"/>
              <a:buChar char="•"/>
            </a:pPr>
            <a:endParaRPr lang="en-IN" sz="4400" dirty="0">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IN" sz="4400" dirty="0">
                <a:effectLst/>
                <a:latin typeface="+mj-lt"/>
                <a:ea typeface="Calibri" panose="020F0502020204030204" pitchFamily="34" charset="0"/>
                <a:cs typeface="Times New Roman" panose="02020603050405020304" pitchFamily="18" charset="0"/>
              </a:rPr>
              <a:t>                 </a:t>
            </a:r>
            <a:r>
              <a:rPr lang="en-IN" sz="7200" dirty="0">
                <a:latin typeface="+mj-lt"/>
                <a:ea typeface="Calibri" panose="020F0502020204030204" pitchFamily="34" charset="0"/>
                <a:cs typeface="Times New Roman" panose="02020603050405020304" pitchFamily="18" charset="0"/>
              </a:rPr>
              <a:t> </a:t>
            </a:r>
            <a:r>
              <a:rPr lang="en-IN" sz="7200" dirty="0">
                <a:effectLst/>
                <a:latin typeface="+mj-lt"/>
                <a:ea typeface="Calibri" panose="020F0502020204030204" pitchFamily="34" charset="0"/>
                <a:cs typeface="Times New Roman" panose="02020603050405020304" pitchFamily="18" charset="0"/>
              </a:rPr>
              <a:t>Islets cell Antibody                                     </a:t>
            </a:r>
            <a:r>
              <a:rPr lang="en-IN" sz="7200" dirty="0">
                <a:effectLst/>
                <a:latin typeface="+mj-lt"/>
                <a:ea typeface="Calibri" panose="020F0502020204030204" pitchFamily="34" charset="0"/>
              </a:rPr>
              <a:t>Defective insulin secretion by pancreatic β-cells </a:t>
            </a:r>
            <a:endParaRPr lang="en-IN" sz="72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IN" sz="2400" dirty="0">
                <a:effectLst/>
                <a:latin typeface="+mj-lt"/>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D01CFF2F-AC67-C54F-8228-A870891C8AF5}"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a:xfrm>
            <a:off x="4265676" y="6464808"/>
            <a:ext cx="3438144" cy="310896"/>
          </a:xfrm>
        </p:spPr>
        <p:txBody>
          <a:bodyPr/>
          <a:lstStyle/>
          <a:p>
            <a:r>
              <a:rPr lang="en-US" dirty="0"/>
              <a:t>EXERCISE AND DIABETES</a:t>
            </a:r>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a:t>
            </a:fld>
            <a:endParaRPr lang="en-US" dirty="0"/>
          </a:p>
        </p:txBody>
      </p:sp>
      <p:cxnSp>
        <p:nvCxnSpPr>
          <p:cNvPr id="9" name="Straight Arrow Connector 8">
            <a:extLst>
              <a:ext uri="{FF2B5EF4-FFF2-40B4-BE49-F238E27FC236}">
                <a16:creationId xmlns:a16="http://schemas.microsoft.com/office/drawing/2014/main" xmlns="" id="{5EE00558-A00A-8791-0738-4E59EC92CAB0}"/>
              </a:ext>
            </a:extLst>
          </p:cNvPr>
          <p:cNvCxnSpPr>
            <a:cxnSpLocks/>
          </p:cNvCxnSpPr>
          <p:nvPr/>
        </p:nvCxnSpPr>
        <p:spPr>
          <a:xfrm flipH="1">
            <a:off x="1761083" y="2512499"/>
            <a:ext cx="942975" cy="377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A3D8A157-9C66-62A4-DF6B-2BDAEDE3735C}"/>
              </a:ext>
            </a:extLst>
          </p:cNvPr>
          <p:cNvCxnSpPr>
            <a:cxnSpLocks/>
          </p:cNvCxnSpPr>
          <p:nvPr/>
        </p:nvCxnSpPr>
        <p:spPr>
          <a:xfrm>
            <a:off x="4812377" y="2485389"/>
            <a:ext cx="831185" cy="39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6C46C1C-8E5B-22D1-7C87-CB0006AFAAC3}"/>
              </a:ext>
            </a:extLst>
          </p:cNvPr>
          <p:cNvSpPr txBox="1"/>
          <p:nvPr/>
        </p:nvSpPr>
        <p:spPr>
          <a:xfrm>
            <a:off x="5643562" y="3009900"/>
            <a:ext cx="914400" cy="914400"/>
          </a:xfrm>
          <a:prstGeom prst="rect">
            <a:avLst/>
          </a:prstGeom>
          <a:noFill/>
        </p:spPr>
        <p:txBody>
          <a:bodyPr wrap="square" rtlCol="0">
            <a:spAutoFit/>
          </a:bodyPr>
          <a:lstStyle/>
          <a:p>
            <a:endParaRPr lang="en-IN" dirty="0"/>
          </a:p>
        </p:txBody>
      </p:sp>
      <p:sp>
        <p:nvSpPr>
          <p:cNvPr id="16" name="TextBox 15">
            <a:extLst>
              <a:ext uri="{FF2B5EF4-FFF2-40B4-BE49-F238E27FC236}">
                <a16:creationId xmlns:a16="http://schemas.microsoft.com/office/drawing/2014/main" xmlns="" id="{2C083DCA-FFFB-B877-A2EE-8A2D2BD350DE}"/>
              </a:ext>
            </a:extLst>
          </p:cNvPr>
          <p:cNvSpPr txBox="1"/>
          <p:nvPr/>
        </p:nvSpPr>
        <p:spPr>
          <a:xfrm>
            <a:off x="1353312" y="2972986"/>
            <a:ext cx="1120343" cy="369332"/>
          </a:xfrm>
          <a:prstGeom prst="rect">
            <a:avLst/>
          </a:prstGeom>
          <a:noFill/>
        </p:spPr>
        <p:txBody>
          <a:bodyPr wrap="square" rtlCol="0">
            <a:spAutoFit/>
          </a:bodyPr>
          <a:lstStyle/>
          <a:p>
            <a:r>
              <a:rPr lang="en-US" dirty="0">
                <a:latin typeface="+mj-lt"/>
              </a:rPr>
              <a:t>  Type 1</a:t>
            </a:r>
            <a:endParaRPr lang="en-IN" dirty="0">
              <a:latin typeface="+mj-lt"/>
            </a:endParaRPr>
          </a:p>
        </p:txBody>
      </p:sp>
      <p:sp>
        <p:nvSpPr>
          <p:cNvPr id="18" name="TextBox 17">
            <a:extLst>
              <a:ext uri="{FF2B5EF4-FFF2-40B4-BE49-F238E27FC236}">
                <a16:creationId xmlns:a16="http://schemas.microsoft.com/office/drawing/2014/main" xmlns="" id="{1B224BB9-ABD0-101E-3A73-CB2A84425B53}"/>
              </a:ext>
            </a:extLst>
          </p:cNvPr>
          <p:cNvSpPr txBox="1"/>
          <p:nvPr/>
        </p:nvSpPr>
        <p:spPr>
          <a:xfrm>
            <a:off x="5140540" y="2953537"/>
            <a:ext cx="1120343" cy="369332"/>
          </a:xfrm>
          <a:prstGeom prst="rect">
            <a:avLst/>
          </a:prstGeom>
          <a:noFill/>
        </p:spPr>
        <p:txBody>
          <a:bodyPr wrap="square" rtlCol="0">
            <a:spAutoFit/>
          </a:bodyPr>
          <a:lstStyle/>
          <a:p>
            <a:r>
              <a:rPr lang="en-US" dirty="0"/>
              <a:t>  </a:t>
            </a:r>
            <a:r>
              <a:rPr lang="en-US" dirty="0">
                <a:latin typeface="+mj-lt"/>
              </a:rPr>
              <a:t>Type 2</a:t>
            </a:r>
            <a:endParaRPr lang="en-IN" dirty="0">
              <a:latin typeface="+mj-lt"/>
            </a:endParaRPr>
          </a:p>
        </p:txBody>
      </p:sp>
      <p:cxnSp>
        <p:nvCxnSpPr>
          <p:cNvPr id="20" name="Straight Arrow Connector 19">
            <a:extLst>
              <a:ext uri="{FF2B5EF4-FFF2-40B4-BE49-F238E27FC236}">
                <a16:creationId xmlns:a16="http://schemas.microsoft.com/office/drawing/2014/main" xmlns="" id="{E44B037B-4888-1E0C-A673-E8334ECACAF6}"/>
              </a:ext>
            </a:extLst>
          </p:cNvPr>
          <p:cNvCxnSpPr>
            <a:cxnSpLocks/>
          </p:cNvCxnSpPr>
          <p:nvPr/>
        </p:nvCxnSpPr>
        <p:spPr>
          <a:xfrm>
            <a:off x="1761083" y="3305196"/>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4F62F54-B173-E1E1-CABA-0FD2BA21A209}"/>
              </a:ext>
            </a:extLst>
          </p:cNvPr>
          <p:cNvCxnSpPr>
            <a:cxnSpLocks/>
          </p:cNvCxnSpPr>
          <p:nvPr/>
        </p:nvCxnSpPr>
        <p:spPr>
          <a:xfrm>
            <a:off x="1761083" y="4382197"/>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C6B7A41-E3A3-7607-457F-5567BCA4E992}"/>
              </a:ext>
            </a:extLst>
          </p:cNvPr>
          <p:cNvCxnSpPr>
            <a:cxnSpLocks/>
          </p:cNvCxnSpPr>
          <p:nvPr/>
        </p:nvCxnSpPr>
        <p:spPr>
          <a:xfrm>
            <a:off x="1761083" y="5350691"/>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B7B518F2-924B-BF8E-FAB0-97AC53BA7D46}"/>
              </a:ext>
            </a:extLst>
          </p:cNvPr>
          <p:cNvCxnSpPr>
            <a:cxnSpLocks/>
          </p:cNvCxnSpPr>
          <p:nvPr/>
        </p:nvCxnSpPr>
        <p:spPr>
          <a:xfrm>
            <a:off x="5643562" y="3282390"/>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7DF73178-A8AD-CC27-DE5C-7182ADCE0B8A}"/>
              </a:ext>
            </a:extLst>
          </p:cNvPr>
          <p:cNvCxnSpPr>
            <a:cxnSpLocks/>
          </p:cNvCxnSpPr>
          <p:nvPr/>
        </p:nvCxnSpPr>
        <p:spPr>
          <a:xfrm>
            <a:off x="5643562" y="4382197"/>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F7FF501-8883-8EB5-408C-D40774E5A3A9}"/>
              </a:ext>
            </a:extLst>
          </p:cNvPr>
          <p:cNvCxnSpPr>
            <a:cxnSpLocks/>
          </p:cNvCxnSpPr>
          <p:nvPr/>
        </p:nvCxnSpPr>
        <p:spPr>
          <a:xfrm>
            <a:off x="5643562" y="5350691"/>
            <a:ext cx="0" cy="489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6867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ircle(in)">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7">
                                            <p:txEl>
                                              <p:pRg st="7" end="7"/>
                                            </p:txEl>
                                          </p:spTgt>
                                        </p:tgtEl>
                                        <p:attrNameLst>
                                          <p:attrName>style.visibility</p:attrName>
                                        </p:attrNameLst>
                                      </p:cBhvr>
                                      <p:to>
                                        <p:strVal val="visible"/>
                                      </p:to>
                                    </p:set>
                                    <p:animEffect transition="in" filter="fade">
                                      <p:cBhvr>
                                        <p:cTn id="17" dur="1000"/>
                                        <p:tgtEl>
                                          <p:spTgt spid="27">
                                            <p:txEl>
                                              <p:pRg st="7" end="7"/>
                                            </p:txEl>
                                          </p:spTgt>
                                        </p:tgtEl>
                                      </p:cBhvr>
                                    </p:animEffect>
                                    <p:anim calcmode="lin" valueType="num">
                                      <p:cBhvr>
                                        <p:cTn id="18" dur="1000" fill="hold"/>
                                        <p:tgtEl>
                                          <p:spTgt spid="27">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7">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xEl>
                                              <p:pRg st="8" end="8"/>
                                            </p:txEl>
                                          </p:spTgt>
                                        </p:tgtEl>
                                        <p:attrNameLst>
                                          <p:attrName>style.visibility</p:attrName>
                                        </p:attrNameLst>
                                      </p:cBhvr>
                                      <p:to>
                                        <p:strVal val="visible"/>
                                      </p:to>
                                    </p:set>
                                    <p:animEffect transition="in" filter="fade">
                                      <p:cBhvr>
                                        <p:cTn id="22" dur="1000"/>
                                        <p:tgtEl>
                                          <p:spTgt spid="27">
                                            <p:txEl>
                                              <p:pRg st="8" end="8"/>
                                            </p:txEl>
                                          </p:spTgt>
                                        </p:tgtEl>
                                      </p:cBhvr>
                                    </p:animEffect>
                                    <p:anim calcmode="lin" valueType="num">
                                      <p:cBhvr>
                                        <p:cTn id="23" dur="1000" fill="hold"/>
                                        <p:tgtEl>
                                          <p:spTgt spid="27">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7">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xEl>
                                              <p:pRg st="10" end="10"/>
                                            </p:txEl>
                                          </p:spTgt>
                                        </p:tgtEl>
                                        <p:attrNameLst>
                                          <p:attrName>style.visibility</p:attrName>
                                        </p:attrNameLst>
                                      </p:cBhvr>
                                      <p:to>
                                        <p:strVal val="visible"/>
                                      </p:to>
                                    </p:set>
                                    <p:animEffect transition="in" filter="fade">
                                      <p:cBhvr>
                                        <p:cTn id="27" dur="1000"/>
                                        <p:tgtEl>
                                          <p:spTgt spid="27">
                                            <p:txEl>
                                              <p:pRg st="10" end="10"/>
                                            </p:txEl>
                                          </p:spTgt>
                                        </p:tgtEl>
                                      </p:cBhvr>
                                    </p:animEffect>
                                    <p:anim calcmode="lin" valueType="num">
                                      <p:cBhvr>
                                        <p:cTn id="28" dur="1000" fill="hold"/>
                                        <p:tgtEl>
                                          <p:spTgt spid="27">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27">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xEl>
                                              <p:pRg st="12" end="12"/>
                                            </p:txEl>
                                          </p:spTgt>
                                        </p:tgtEl>
                                        <p:attrNameLst>
                                          <p:attrName>style.visibility</p:attrName>
                                        </p:attrNameLst>
                                      </p:cBhvr>
                                      <p:to>
                                        <p:strVal val="visible"/>
                                      </p:to>
                                    </p:set>
                                    <p:animEffect transition="in" filter="fade">
                                      <p:cBhvr>
                                        <p:cTn id="32" dur="1000"/>
                                        <p:tgtEl>
                                          <p:spTgt spid="27">
                                            <p:txEl>
                                              <p:pRg st="12" end="12"/>
                                            </p:txEl>
                                          </p:spTgt>
                                        </p:tgtEl>
                                      </p:cBhvr>
                                    </p:animEffect>
                                    <p:anim calcmode="lin" valueType="num">
                                      <p:cBhvr>
                                        <p:cTn id="33" dur="1000" fill="hold"/>
                                        <p:tgtEl>
                                          <p:spTgt spid="27">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27">
                                            <p:txEl>
                                              <p:pRg st="12" end="1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xEl>
                                              <p:pRg st="13" end="13"/>
                                            </p:txEl>
                                          </p:spTgt>
                                        </p:tgtEl>
                                        <p:attrNameLst>
                                          <p:attrName>style.visibility</p:attrName>
                                        </p:attrNameLst>
                                      </p:cBhvr>
                                      <p:to>
                                        <p:strVal val="visible"/>
                                      </p:to>
                                    </p:set>
                                    <p:animEffect transition="in" filter="fade">
                                      <p:cBhvr>
                                        <p:cTn id="37" dur="1000"/>
                                        <p:tgtEl>
                                          <p:spTgt spid="27">
                                            <p:txEl>
                                              <p:pRg st="13" end="13"/>
                                            </p:txEl>
                                          </p:spTgt>
                                        </p:tgtEl>
                                      </p:cBhvr>
                                    </p:animEffect>
                                    <p:anim calcmode="lin" valueType="num">
                                      <p:cBhvr>
                                        <p:cTn id="38" dur="1000" fill="hold"/>
                                        <p:tgtEl>
                                          <p:spTgt spid="27">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2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IN" sz="2400" b="1" dirty="0">
                <a:latin typeface="+mj-lt"/>
              </a:rPr>
              <a:t>Aerobic Exercise Benefits</a:t>
            </a:r>
          </a:p>
          <a:p>
            <a:pPr marL="342900" indent="-342900">
              <a:lnSpc>
                <a:spcPct val="150000"/>
              </a:lnSpc>
              <a:buFont typeface="Arial" panose="020B0604020202020204" pitchFamily="34" charset="0"/>
              <a:buChar char="•"/>
            </a:pPr>
            <a:r>
              <a:rPr lang="en-IN" sz="2400" dirty="0"/>
              <a:t>Aerobic training increases mitochondrial density, insulin sensitivity, oxidative enzymes, compliance and reactivity of blood vessels, lung function, immune function, and cardiac output.</a:t>
            </a:r>
          </a:p>
          <a:p>
            <a:pPr marL="342900" indent="-342900">
              <a:lnSpc>
                <a:spcPct val="150000"/>
              </a:lnSpc>
              <a:buFont typeface="Arial" panose="020B0604020202020204" pitchFamily="34" charset="0"/>
              <a:buChar char="•"/>
            </a:pPr>
            <a:endParaRPr lang="en-IN" sz="2400" dirty="0"/>
          </a:p>
          <a:p>
            <a:pPr marL="342900" indent="-342900">
              <a:lnSpc>
                <a:spcPct val="150000"/>
              </a:lnSpc>
              <a:buFont typeface="Arial" panose="020B0604020202020204" pitchFamily="34" charset="0"/>
              <a:buChar char="•"/>
            </a:pPr>
            <a:r>
              <a:rPr lang="en-US" sz="2400" dirty="0"/>
              <a:t>Moderate to high volumes of aerobic activity are associated with substantially lower cardiovascular and overall mortality risks in both type 1 and type 2 diabetes </a:t>
            </a:r>
            <a:r>
              <a:rPr lang="en-IN" sz="2400" dirty="0"/>
              <a:t>.</a:t>
            </a:r>
          </a:p>
          <a:p>
            <a:pPr marL="342900" indent="-342900">
              <a:lnSpc>
                <a:spcPct val="150000"/>
              </a:lnSpc>
              <a:buFont typeface="Wingdings" panose="05000000000000000000" pitchFamily="2" charset="2"/>
              <a:buChar char="q"/>
            </a:pPr>
            <a:endParaRPr lang="en-IN" sz="2400" dirty="0"/>
          </a:p>
          <a:p>
            <a:pPr>
              <a:lnSpc>
                <a:spcPct val="150000"/>
              </a:lnSpc>
            </a:pP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75132F2C-64F4-D14A-9C4B-0941CF54222C}"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30</a:t>
            </a:fld>
            <a:endParaRPr lang="en-US" dirty="0"/>
          </a:p>
        </p:txBody>
      </p:sp>
    </p:spTree>
    <p:extLst>
      <p:ext uri="{BB962C8B-B14F-4D97-AF65-F5344CB8AC3E}">
        <p14:creationId xmlns:p14="http://schemas.microsoft.com/office/powerpoint/2010/main" xmlns="" val="310530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a:lnSpc>
                <a:spcPct val="150000"/>
              </a:lnSpc>
            </a:pPr>
            <a:r>
              <a:rPr lang="en-US" sz="2400" b="1" i="0" u="sng" dirty="0">
                <a:solidFill>
                  <a:srgbClr val="734126"/>
                </a:solidFill>
                <a:effectLst/>
                <a:latin typeface="+mj-lt"/>
              </a:rPr>
              <a:t>    </a:t>
            </a:r>
            <a:endParaRPr lang="en-US" sz="2400" b="1" u="sng" dirty="0">
              <a:solidFill>
                <a:srgbClr val="734126"/>
              </a:solidFill>
              <a:latin typeface="+mj-lt"/>
            </a:endParaRPr>
          </a:p>
          <a:p>
            <a:pPr>
              <a:lnSpc>
                <a:spcPct val="150000"/>
              </a:lnSpc>
            </a:pPr>
            <a:endParaRPr lang="en-US" sz="2400" b="1"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9BE56010-EAC4-0543-AF2C-DD1C92EAAB41}"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31</a:t>
            </a:fld>
            <a:endParaRPr lang="en-US" dirty="0"/>
          </a:p>
        </p:txBody>
      </p:sp>
      <p:graphicFrame>
        <p:nvGraphicFramePr>
          <p:cNvPr id="5" name="Table 5">
            <a:extLst>
              <a:ext uri="{FF2B5EF4-FFF2-40B4-BE49-F238E27FC236}">
                <a16:creationId xmlns:a16="http://schemas.microsoft.com/office/drawing/2014/main" xmlns="" id="{66553C5B-7717-E0F9-01BE-46A16D6C25DC}"/>
              </a:ext>
            </a:extLst>
          </p:cNvPr>
          <p:cNvGraphicFramePr>
            <a:graphicFrameLocks noGrp="1"/>
          </p:cNvGraphicFramePr>
          <p:nvPr>
            <p:extLst>
              <p:ext uri="{D42A27DB-BD31-4B8C-83A1-F6EECF244321}">
                <p14:modId xmlns:p14="http://schemas.microsoft.com/office/powerpoint/2010/main" xmlns="" val="1014311916"/>
              </p:ext>
            </p:extLst>
          </p:nvPr>
        </p:nvGraphicFramePr>
        <p:xfrm>
          <a:off x="0" y="537882"/>
          <a:ext cx="12104774" cy="4616825"/>
        </p:xfrm>
        <a:graphic>
          <a:graphicData uri="http://schemas.openxmlformats.org/drawingml/2006/table">
            <a:tbl>
              <a:tblPr firstRow="1" bandRow="1">
                <a:tableStyleId>{21E4AEA4-8DFA-4A89-87EB-49C32662AFE0}</a:tableStyleId>
              </a:tblPr>
              <a:tblGrid>
                <a:gridCol w="6042212">
                  <a:extLst>
                    <a:ext uri="{9D8B030D-6E8A-4147-A177-3AD203B41FA5}">
                      <a16:colId xmlns:a16="http://schemas.microsoft.com/office/drawing/2014/main" xmlns="" val="784405355"/>
                    </a:ext>
                  </a:extLst>
                </a:gridCol>
                <a:gridCol w="6062562">
                  <a:extLst>
                    <a:ext uri="{9D8B030D-6E8A-4147-A177-3AD203B41FA5}">
                      <a16:colId xmlns:a16="http://schemas.microsoft.com/office/drawing/2014/main" xmlns="" val="2502515351"/>
                    </a:ext>
                  </a:extLst>
                </a:gridCol>
              </a:tblGrid>
              <a:tr h="769471">
                <a:tc>
                  <a:txBody>
                    <a:bodyPr/>
                    <a:lstStyle/>
                    <a:p>
                      <a:r>
                        <a:rPr lang="en-IN" dirty="0"/>
                        <a:t>                              TYPE 1 DIABETES</a:t>
                      </a:r>
                    </a:p>
                  </a:txBody>
                  <a:tcPr/>
                </a:tc>
                <a:tc>
                  <a:txBody>
                    <a:bodyPr/>
                    <a:lstStyle/>
                    <a:p>
                      <a:r>
                        <a:rPr lang="en-IN" dirty="0"/>
                        <a:t>                                  TYPE 2 DIABETES</a:t>
                      </a:r>
                    </a:p>
                  </a:txBody>
                  <a:tcPr/>
                </a:tc>
                <a:extLst>
                  <a:ext uri="{0D108BD9-81ED-4DB2-BD59-A6C34878D82A}">
                    <a16:rowId xmlns:a16="http://schemas.microsoft.com/office/drawing/2014/main" xmlns="" val="2454417150"/>
                  </a:ext>
                </a:extLst>
              </a:tr>
              <a:tr h="1923677">
                <a:tc>
                  <a:txBody>
                    <a:bodyPr/>
                    <a:lstStyle/>
                    <a:p>
                      <a:r>
                        <a:rPr lang="en-US" dirty="0"/>
                        <a:t>Aerobic training increases cardiorespiratory fitness, decreases insulin resistance, and improves lipid levels and endothelial function.</a:t>
                      </a:r>
                      <a:endParaRPr lang="en-IN" dirty="0"/>
                    </a:p>
                  </a:txBody>
                  <a:tcPr/>
                </a:tc>
                <a:tc>
                  <a:txBody>
                    <a:bodyPr/>
                    <a:lstStyle/>
                    <a:p>
                      <a:r>
                        <a:rPr lang="en-US" dirty="0"/>
                        <a:t>Regular training reduces A1C, triglycerides, blood pressure, and insulin resistance</a:t>
                      </a:r>
                      <a:endParaRPr lang="en-IN" dirty="0"/>
                    </a:p>
                  </a:txBody>
                  <a:tcPr/>
                </a:tc>
                <a:extLst>
                  <a:ext uri="{0D108BD9-81ED-4DB2-BD59-A6C34878D82A}">
                    <a16:rowId xmlns:a16="http://schemas.microsoft.com/office/drawing/2014/main" xmlns="" val="3725846671"/>
                  </a:ext>
                </a:extLst>
              </a:tr>
              <a:tr h="1923677">
                <a:tc>
                  <a:txBody>
                    <a:bodyPr/>
                    <a:lstStyle/>
                    <a:p>
                      <a:r>
                        <a:rPr lang="en-IN" dirty="0"/>
                        <a:t>Can be performed </a:t>
                      </a:r>
                      <a:r>
                        <a:rPr lang="en-US" dirty="0"/>
                        <a:t>without deterioration in glycemic control in type 1 diabetes </a:t>
                      </a:r>
                      <a:endParaRPr lang="en-IN" dirty="0"/>
                    </a:p>
                  </a:txBody>
                  <a:tcPr/>
                </a:tc>
                <a:tc>
                  <a:txBody>
                    <a:bodyPr/>
                    <a:lstStyle/>
                    <a:p>
                      <a:r>
                        <a:rPr lang="en-US" dirty="0"/>
                        <a:t>High-intensity interval training (HIIT) promotes rapid enhancement of skeletal muscle oxidative capacity, insulin sensitivity, and glycemic control in adults with type 2 diabetes </a:t>
                      </a:r>
                      <a:endParaRPr lang="en-IN" dirty="0"/>
                    </a:p>
                  </a:txBody>
                  <a:tcPr/>
                </a:tc>
                <a:extLst>
                  <a:ext uri="{0D108BD9-81ED-4DB2-BD59-A6C34878D82A}">
                    <a16:rowId xmlns:a16="http://schemas.microsoft.com/office/drawing/2014/main" xmlns="" val="4257722872"/>
                  </a:ext>
                </a:extLst>
              </a:tr>
            </a:tbl>
          </a:graphicData>
        </a:graphic>
      </p:graphicFrame>
    </p:spTree>
    <p:extLst>
      <p:ext uri="{BB962C8B-B14F-4D97-AF65-F5344CB8AC3E}">
        <p14:creationId xmlns:p14="http://schemas.microsoft.com/office/powerpoint/2010/main" xmlns="" val="155329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IN" sz="2400" b="1" u="sng" dirty="0">
                <a:latin typeface="+mj-lt"/>
              </a:rPr>
              <a:t>Resistance Exercise Benefits</a:t>
            </a:r>
          </a:p>
          <a:p>
            <a:pPr>
              <a:lnSpc>
                <a:spcPct val="150000"/>
              </a:lnSpc>
            </a:pPr>
            <a:endParaRPr lang="en-IN" sz="2400" b="1" dirty="0">
              <a:latin typeface="+mj-lt"/>
            </a:endParaRPr>
          </a:p>
          <a:p>
            <a:pPr marL="342900" indent="-342900">
              <a:lnSpc>
                <a:spcPct val="150000"/>
              </a:lnSpc>
              <a:buFont typeface="Arial" panose="020B0604020202020204" pitchFamily="34" charset="0"/>
              <a:buChar char="•"/>
            </a:pPr>
            <a:r>
              <a:rPr lang="en-US" sz="2400" dirty="0"/>
              <a:t>Diabetes is an independent risk factor for low muscular strength and accelerated decline in muscle strength and functional status.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a:t> The health benefits of resistance training for all adults include improvements in muscle mass, body composition, strength, physical function, mental health, bone mineral density, insulin sensitivity, blood pressure, lipid profiles, and cardiovascular health.</a:t>
            </a:r>
          </a:p>
          <a:p>
            <a:pPr marL="342900" indent="-342900">
              <a:lnSpc>
                <a:spcPct val="150000"/>
              </a:lnSpc>
              <a:buFont typeface="Arial" panose="020B0604020202020204" pitchFamily="34" charset="0"/>
              <a:buChar char="•"/>
            </a:pPr>
            <a:endParaRPr lang="en-US" sz="2400" dirty="0"/>
          </a:p>
          <a:p>
            <a:pPr>
              <a:lnSpc>
                <a:spcPct val="150000"/>
              </a:lnSpc>
            </a:pP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0AF1D181-6C61-FC4E-AD4D-239C82997B53}"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32</a:t>
            </a:fld>
            <a:endParaRPr lang="en-US" dirty="0"/>
          </a:p>
        </p:txBody>
      </p:sp>
    </p:spTree>
    <p:extLst>
      <p:ext uri="{BB962C8B-B14F-4D97-AF65-F5344CB8AC3E}">
        <p14:creationId xmlns:p14="http://schemas.microsoft.com/office/powerpoint/2010/main" xmlns="" val="3233957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a:lnSpc>
                <a:spcPct val="150000"/>
              </a:lnSpc>
            </a:pPr>
            <a:r>
              <a:rPr lang="en-US" sz="2400" b="1" i="0" u="sng" dirty="0">
                <a:solidFill>
                  <a:srgbClr val="734126"/>
                </a:solidFill>
                <a:effectLst/>
                <a:latin typeface="+mj-lt"/>
              </a:rPr>
              <a:t>    </a:t>
            </a:r>
            <a:endParaRPr lang="en-US" sz="2400" b="1" u="sng" dirty="0">
              <a:solidFill>
                <a:srgbClr val="734126"/>
              </a:solidFill>
              <a:latin typeface="+mj-lt"/>
            </a:endParaRPr>
          </a:p>
          <a:p>
            <a:pPr>
              <a:lnSpc>
                <a:spcPct val="150000"/>
              </a:lnSpc>
            </a:pPr>
            <a:endParaRPr lang="en-US" sz="2400" b="1"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DA91D9B1-BE44-414D-BB34-BE89D39EF0F6}"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33</a:t>
            </a:fld>
            <a:endParaRPr lang="en-US" dirty="0"/>
          </a:p>
        </p:txBody>
      </p:sp>
      <p:graphicFrame>
        <p:nvGraphicFramePr>
          <p:cNvPr id="5" name="Table 5">
            <a:extLst>
              <a:ext uri="{FF2B5EF4-FFF2-40B4-BE49-F238E27FC236}">
                <a16:creationId xmlns:a16="http://schemas.microsoft.com/office/drawing/2014/main" xmlns="" id="{66553C5B-7717-E0F9-01BE-46A16D6C25DC}"/>
              </a:ext>
            </a:extLst>
          </p:cNvPr>
          <p:cNvGraphicFramePr>
            <a:graphicFrameLocks noGrp="1"/>
          </p:cNvGraphicFramePr>
          <p:nvPr>
            <p:extLst>
              <p:ext uri="{D42A27DB-BD31-4B8C-83A1-F6EECF244321}">
                <p14:modId xmlns:p14="http://schemas.microsoft.com/office/powerpoint/2010/main" xmlns="" val="1978010933"/>
              </p:ext>
            </p:extLst>
          </p:nvPr>
        </p:nvGraphicFramePr>
        <p:xfrm>
          <a:off x="-8965" y="537883"/>
          <a:ext cx="12113739" cy="3621742"/>
        </p:xfrm>
        <a:graphic>
          <a:graphicData uri="http://schemas.openxmlformats.org/drawingml/2006/table">
            <a:tbl>
              <a:tblPr firstRow="1" bandRow="1">
                <a:tableStyleId>{21E4AEA4-8DFA-4A89-87EB-49C32662AFE0}</a:tableStyleId>
              </a:tblPr>
              <a:tblGrid>
                <a:gridCol w="6051177">
                  <a:extLst>
                    <a:ext uri="{9D8B030D-6E8A-4147-A177-3AD203B41FA5}">
                      <a16:colId xmlns:a16="http://schemas.microsoft.com/office/drawing/2014/main" xmlns="" val="784405355"/>
                    </a:ext>
                  </a:extLst>
                </a:gridCol>
                <a:gridCol w="6062562">
                  <a:extLst>
                    <a:ext uri="{9D8B030D-6E8A-4147-A177-3AD203B41FA5}">
                      <a16:colId xmlns:a16="http://schemas.microsoft.com/office/drawing/2014/main" xmlns="" val="2502515351"/>
                    </a:ext>
                  </a:extLst>
                </a:gridCol>
              </a:tblGrid>
              <a:tr h="603624">
                <a:tc>
                  <a:txBody>
                    <a:bodyPr/>
                    <a:lstStyle/>
                    <a:p>
                      <a:r>
                        <a:rPr lang="en-IN" dirty="0"/>
                        <a:t>                              TYPE 1 DIABETES</a:t>
                      </a:r>
                    </a:p>
                  </a:txBody>
                  <a:tcPr/>
                </a:tc>
                <a:tc>
                  <a:txBody>
                    <a:bodyPr/>
                    <a:lstStyle/>
                    <a:p>
                      <a:r>
                        <a:rPr lang="en-IN" dirty="0"/>
                        <a:t>                                  TYPE 2 DIABETES</a:t>
                      </a:r>
                    </a:p>
                  </a:txBody>
                  <a:tcPr/>
                </a:tc>
                <a:extLst>
                  <a:ext uri="{0D108BD9-81ED-4DB2-BD59-A6C34878D82A}">
                    <a16:rowId xmlns:a16="http://schemas.microsoft.com/office/drawing/2014/main" xmlns="" val="2454417150"/>
                  </a:ext>
                </a:extLst>
              </a:tr>
              <a:tr h="1509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effect of resistance exercise on glycemic control in type 1 diabetes is unclear.</a:t>
                      </a:r>
                      <a:endParaRPr lang="en-IN" sz="1800" dirty="0"/>
                    </a:p>
                    <a:p>
                      <a:endParaRPr lang="en-IN" dirty="0"/>
                    </a:p>
                  </a:txBody>
                  <a:tcPr/>
                </a:tc>
                <a:tc>
                  <a:txBody>
                    <a:bodyPr/>
                    <a:lstStyle/>
                    <a:p>
                      <a:r>
                        <a:rPr lang="en-US" dirty="0"/>
                        <a:t>Improvements in glycemic control, insulin resistance, fat mass, blood pressure, strength, and lean body mass (</a:t>
                      </a:r>
                      <a:endParaRPr lang="en-IN" dirty="0"/>
                    </a:p>
                  </a:txBody>
                  <a:tcPr/>
                </a:tc>
                <a:extLst>
                  <a:ext uri="{0D108BD9-81ED-4DB2-BD59-A6C34878D82A}">
                    <a16:rowId xmlns:a16="http://schemas.microsoft.com/office/drawing/2014/main" xmlns="" val="3725846671"/>
                  </a:ext>
                </a:extLst>
              </a:tr>
              <a:tr h="1509059">
                <a:tc>
                  <a:txBody>
                    <a:bodyPr/>
                    <a:lstStyle/>
                    <a:p>
                      <a:r>
                        <a:rPr lang="en-US" dirty="0"/>
                        <a:t>Resistance exercise can assist in minimizing risk of exercise-induced hypoglycemia in type 1 diabetes </a:t>
                      </a:r>
                      <a:endParaRPr lang="en-IN" dirty="0"/>
                    </a:p>
                  </a:txBody>
                  <a:tcPr/>
                </a:tc>
                <a:tc>
                  <a:txBody>
                    <a:bodyPr/>
                    <a:lstStyle/>
                    <a:p>
                      <a:endParaRPr lang="en-IN" dirty="0"/>
                    </a:p>
                  </a:txBody>
                  <a:tcPr/>
                </a:tc>
                <a:extLst>
                  <a:ext uri="{0D108BD9-81ED-4DB2-BD59-A6C34878D82A}">
                    <a16:rowId xmlns:a16="http://schemas.microsoft.com/office/drawing/2014/main" xmlns="" val="4257722872"/>
                  </a:ext>
                </a:extLst>
              </a:tr>
            </a:tbl>
          </a:graphicData>
        </a:graphic>
      </p:graphicFrame>
      <p:sp>
        <p:nvSpPr>
          <p:cNvPr id="6" name="TextBox 5">
            <a:extLst>
              <a:ext uri="{FF2B5EF4-FFF2-40B4-BE49-F238E27FC236}">
                <a16:creationId xmlns:a16="http://schemas.microsoft.com/office/drawing/2014/main" xmlns="" id="{0FCA48B4-9A6C-0DDE-1731-7A16601EA777}"/>
              </a:ext>
            </a:extLst>
          </p:cNvPr>
          <p:cNvSpPr txBox="1"/>
          <p:nvPr/>
        </p:nvSpPr>
        <p:spPr>
          <a:xfrm>
            <a:off x="78721" y="4356847"/>
            <a:ext cx="12034558" cy="1200329"/>
          </a:xfrm>
          <a:prstGeom prst="rect">
            <a:avLst/>
          </a:prstGeom>
          <a:noFill/>
        </p:spPr>
        <p:txBody>
          <a:bodyPr wrap="square" rtlCol="0">
            <a:spAutoFit/>
          </a:bodyPr>
          <a:lstStyle/>
          <a:p>
            <a:r>
              <a:rPr lang="en-IN" dirty="0"/>
              <a:t>KEY NOTE : </a:t>
            </a:r>
          </a:p>
          <a:p>
            <a:endParaRPr lang="en-IN" dirty="0">
              <a:highlight>
                <a:srgbClr val="FFFF00"/>
              </a:highlight>
            </a:endParaRPr>
          </a:p>
          <a:p>
            <a:r>
              <a:rPr lang="en-IN" dirty="0">
                <a:highlight>
                  <a:srgbClr val="FFFF00"/>
                </a:highlight>
              </a:rPr>
              <a:t>When resistance and aerobic exercise are undertaken in one exercise session, performing resistance exercise first results in less </a:t>
            </a:r>
            <a:r>
              <a:rPr lang="en-IN" dirty="0" err="1">
                <a:highlight>
                  <a:srgbClr val="FFFF00"/>
                </a:highlight>
              </a:rPr>
              <a:t>hypoglycemia</a:t>
            </a:r>
            <a:r>
              <a:rPr lang="en-IN" dirty="0">
                <a:highlight>
                  <a:srgbClr val="FFFF00"/>
                </a:highlight>
              </a:rPr>
              <a:t> than when aerobic exercise is performed first </a:t>
            </a:r>
          </a:p>
        </p:txBody>
      </p:sp>
    </p:spTree>
    <p:extLst>
      <p:ext uri="{BB962C8B-B14F-4D97-AF65-F5344CB8AC3E}">
        <p14:creationId xmlns:p14="http://schemas.microsoft.com/office/powerpoint/2010/main" xmlns="" val="262381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IN" sz="2400" b="1" u="sng" dirty="0">
                <a:latin typeface="+mj-lt"/>
              </a:rPr>
              <a:t>Flexibility Exercise Benefits</a:t>
            </a:r>
            <a:endParaRPr lang="en-IN" sz="2400" b="1" dirty="0">
              <a:latin typeface="+mj-lt"/>
            </a:endParaRPr>
          </a:p>
          <a:p>
            <a:pPr marL="342900" indent="-342900">
              <a:lnSpc>
                <a:spcPct val="150000"/>
              </a:lnSpc>
              <a:buFont typeface="Arial" panose="020B0604020202020204" pitchFamily="34" charset="0"/>
              <a:buChar char="•"/>
            </a:pPr>
            <a:r>
              <a:rPr lang="en-US" sz="2400" dirty="0"/>
              <a:t>Flexibility and balance exercises are likely important for older adults with diabetes.</a:t>
            </a:r>
          </a:p>
          <a:p>
            <a:pPr>
              <a:lnSpc>
                <a:spcPct val="150000"/>
              </a:lnSpc>
            </a:pPr>
            <a:endParaRPr lang="en-US" sz="2400" dirty="0"/>
          </a:p>
          <a:p>
            <a:pPr marL="342900" indent="-342900">
              <a:lnSpc>
                <a:spcPct val="150000"/>
              </a:lnSpc>
              <a:buFont typeface="Arial" panose="020B0604020202020204" pitchFamily="34" charset="0"/>
              <a:buChar char="•"/>
            </a:pPr>
            <a:r>
              <a:rPr lang="en-US" sz="2400" dirty="0"/>
              <a:t> Limited joint mobility is frequently present, resulting in part from the formation of advanced glycation end products, which accumulate during normal aging and are accelerated by hyperglycemia.</a:t>
            </a:r>
          </a:p>
          <a:p>
            <a:pPr marL="342900" indent="-342900">
              <a:lnSpc>
                <a:spcPct val="150000"/>
              </a:lnSpc>
              <a:buFont typeface="Arial" panose="020B0604020202020204" pitchFamily="34" charset="0"/>
              <a:buChar char="•"/>
            </a:pPr>
            <a:endParaRPr lang="en-US" sz="2400" b="0" i="0" u="sng" dirty="0">
              <a:solidFill>
                <a:srgbClr val="734126"/>
              </a:solidFill>
              <a:effectLst/>
              <a:latin typeface="+mj-lt"/>
            </a:endParaRPr>
          </a:p>
          <a:p>
            <a:pPr marL="342900" indent="-342900">
              <a:lnSpc>
                <a:spcPct val="150000"/>
              </a:lnSpc>
              <a:buFont typeface="Arial" panose="020B0604020202020204" pitchFamily="34" charset="0"/>
              <a:buChar char="•"/>
            </a:pPr>
            <a:r>
              <a:rPr lang="en-US" sz="2400" dirty="0"/>
              <a:t>Balance training can reduce falls risk by improving balance and gait, even when peripheral neuropathy is present </a:t>
            </a:r>
          </a:p>
          <a:p>
            <a:pPr marL="342900" indent="-342900">
              <a:lnSpc>
                <a:spcPct val="150000"/>
              </a:lnSpc>
              <a:buFont typeface="Arial" panose="020B0604020202020204" pitchFamily="34" charset="0"/>
              <a:buChar char="•"/>
            </a:pPr>
            <a:r>
              <a:rPr lang="en-US" sz="2400" b="0" i="0" u="sng" dirty="0">
                <a:solidFill>
                  <a:srgbClr val="734126"/>
                </a:solidFill>
                <a:effectLst/>
                <a:highlight>
                  <a:srgbClr val="FFFF00"/>
                </a:highlight>
                <a:latin typeface="+mj-lt"/>
              </a:rPr>
              <a:t>BUT NO GLYCAEMIC CONTROL!!</a:t>
            </a:r>
          </a:p>
          <a:p>
            <a:pPr>
              <a:lnSpc>
                <a:spcPct val="150000"/>
              </a:lnSpc>
            </a:pP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FED90C69-0618-4948-9957-1C63EAB604F0}"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34</a:t>
            </a:fld>
            <a:endParaRPr lang="en-US" dirty="0"/>
          </a:p>
        </p:txBody>
      </p:sp>
    </p:spTree>
    <p:extLst>
      <p:ext uri="{BB962C8B-B14F-4D97-AF65-F5344CB8AC3E}">
        <p14:creationId xmlns:p14="http://schemas.microsoft.com/office/powerpoint/2010/main" xmlns="" val="305053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IN" sz="2400" b="1" u="sng" dirty="0">
                <a:latin typeface="+mj-lt"/>
              </a:rPr>
              <a:t>Flexibility Exercise Benefits</a:t>
            </a:r>
            <a:endParaRPr lang="en-IN" sz="2400" b="1" dirty="0">
              <a:latin typeface="+mj-lt"/>
            </a:endParaRPr>
          </a:p>
          <a:p>
            <a:pPr marL="342900" indent="-342900">
              <a:lnSpc>
                <a:spcPct val="150000"/>
              </a:lnSpc>
              <a:buFont typeface="Arial" panose="020B0604020202020204" pitchFamily="34" charset="0"/>
              <a:buChar char="•"/>
            </a:pPr>
            <a:r>
              <a:rPr lang="en-US" sz="2400" dirty="0"/>
              <a:t>The benefits of alternative training like yoga and tai chi are less established, although yoga may promote improvement in glycemic control, lipid levels, and body composition in adults with type 2 diabetes.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a:t> Tai chi training may improve glycemic control, balance, neuropathic symptoms, and some dimensions of quality of life in adults with diabetes and neuropathy, although high-quality studies on this training are lacking.</a:t>
            </a:r>
          </a:p>
          <a:p>
            <a:pPr>
              <a:lnSpc>
                <a:spcPct val="150000"/>
              </a:lnSpc>
            </a:pPr>
            <a:r>
              <a:rPr lang="en-US" sz="2400" u="sng" dirty="0">
                <a:solidFill>
                  <a:srgbClr val="734126"/>
                </a:solidFill>
                <a:latin typeface="+mj-lt"/>
              </a:rPr>
              <a:t>                                </a:t>
            </a:r>
          </a:p>
          <a:p>
            <a:pPr>
              <a:lnSpc>
                <a:spcPct val="150000"/>
              </a:lnSpc>
            </a:pPr>
            <a:r>
              <a:rPr lang="en-US" sz="2400" b="0" i="0" u="sng" dirty="0">
                <a:solidFill>
                  <a:srgbClr val="734126"/>
                </a:solidFill>
                <a:effectLst/>
                <a:latin typeface="+mj-lt"/>
              </a:rPr>
              <a:t>  </a:t>
            </a:r>
            <a:r>
              <a:rPr lang="en-US" sz="2400" b="0" i="0" dirty="0">
                <a:solidFill>
                  <a:srgbClr val="734126"/>
                </a:solidFill>
                <a:effectLst/>
                <a:latin typeface="+mj-lt"/>
              </a:rPr>
              <a:t>                                                                 </a:t>
            </a:r>
            <a:r>
              <a:rPr lang="en-US" sz="2400" b="0" i="0" u="sng" dirty="0">
                <a:solidFill>
                  <a:srgbClr val="734126"/>
                </a:solidFill>
                <a:effectLst/>
                <a:latin typeface="+mj-lt"/>
              </a:rPr>
              <a:t>JOINT STATEMENT BY ADA</a:t>
            </a: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34035D57-D4F0-0E4C-BF2C-9370C332BB79}"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35</a:t>
            </a:fld>
            <a:endParaRPr lang="en-US" dirty="0"/>
          </a:p>
        </p:txBody>
      </p:sp>
    </p:spTree>
    <p:extLst>
      <p:ext uri="{BB962C8B-B14F-4D97-AF65-F5344CB8AC3E}">
        <p14:creationId xmlns:p14="http://schemas.microsoft.com/office/powerpoint/2010/main" xmlns="" val="23401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r>
              <a:rPr lang="en-US" sz="2400" b="0" i="0" u="sng" dirty="0">
                <a:solidFill>
                  <a:srgbClr val="734126"/>
                </a:solidFill>
                <a:effectLst/>
                <a:latin typeface="+mj-lt"/>
              </a:rPr>
              <a:t>OBESITY MANAGEMENT</a:t>
            </a:r>
            <a:endParaRPr lang="en-US" sz="2400" b="1" i="0" u="sng" dirty="0">
              <a:solidFill>
                <a:srgbClr val="734126"/>
              </a:solidFill>
              <a:effectLst/>
              <a:latin typeface="+mj-lt"/>
            </a:endParaRPr>
          </a:p>
          <a:p>
            <a:pPr marL="342900" indent="-342900">
              <a:lnSpc>
                <a:spcPct val="150000"/>
              </a:lnSpc>
              <a:buFont typeface="Wingdings" panose="05000000000000000000" pitchFamily="2" charset="2"/>
              <a:buChar char="Ø"/>
            </a:pPr>
            <a:r>
              <a:rPr lang="en-US" sz="2400" b="0" i="0" dirty="0">
                <a:solidFill>
                  <a:srgbClr val="734126"/>
                </a:solidFill>
                <a:effectLst/>
                <a:latin typeface="+mj-lt"/>
              </a:rPr>
              <a:t> Helps in regulating the sensitivity by lowering the resistance and increased uptake.</a:t>
            </a:r>
          </a:p>
          <a:p>
            <a:pPr marL="342900" indent="-342900">
              <a:lnSpc>
                <a:spcPct val="150000"/>
              </a:lnSpc>
              <a:buFont typeface="Wingdings" panose="05000000000000000000" pitchFamily="2" charset="2"/>
              <a:buChar char="Ø"/>
            </a:pPr>
            <a:endParaRPr lang="en-US" sz="2400" dirty="0">
              <a:solidFill>
                <a:srgbClr val="734126"/>
              </a:solidFill>
              <a:latin typeface="+mj-lt"/>
            </a:endParaRPr>
          </a:p>
          <a:p>
            <a:pPr marL="342900" indent="-342900">
              <a:lnSpc>
                <a:spcPct val="150000"/>
              </a:lnSpc>
              <a:buFont typeface="Wingdings" panose="05000000000000000000" pitchFamily="2" charset="2"/>
              <a:buChar char="Ø"/>
            </a:pPr>
            <a:r>
              <a:rPr lang="en-US" sz="2400" dirty="0">
                <a:solidFill>
                  <a:srgbClr val="734126"/>
                </a:solidFill>
                <a:latin typeface="+mj-lt"/>
              </a:rPr>
              <a:t>Now Lets together learn how different complications can be controlled well by exercises !????</a:t>
            </a:r>
          </a:p>
          <a:p>
            <a:pPr>
              <a:lnSpc>
                <a:spcPct val="150000"/>
              </a:lnSpc>
            </a:pPr>
            <a:endParaRPr lang="en-US" sz="2400" dirty="0">
              <a:solidFill>
                <a:srgbClr val="734126"/>
              </a:solidFill>
              <a:latin typeface="+mj-lt"/>
            </a:endParaRPr>
          </a:p>
          <a:p>
            <a:pPr>
              <a:lnSpc>
                <a:spcPct val="150000"/>
              </a:lnSpc>
            </a:pPr>
            <a:r>
              <a:rPr lang="en-US" sz="2400" dirty="0"/>
              <a:t/>
            </a:r>
            <a:br>
              <a:rPr lang="en-US" sz="2400" dirty="0"/>
            </a:b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63F43BF6-65CD-8044-886E-FD70BB1107B1}"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36</a:t>
            </a:fld>
            <a:endParaRPr lang="en-US" dirty="0"/>
          </a:p>
        </p:txBody>
      </p:sp>
    </p:spTree>
    <p:extLst>
      <p:ext uri="{BB962C8B-B14F-4D97-AF65-F5344CB8AC3E}">
        <p14:creationId xmlns:p14="http://schemas.microsoft.com/office/powerpoint/2010/main" xmlns="" val="228317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3800" dirty="0">
                <a:solidFill>
                  <a:srgbClr val="734126"/>
                </a:solidFill>
                <a:latin typeface="+mj-lt"/>
              </a:rPr>
              <a:t>AEROBIC </a:t>
            </a:r>
          </a:p>
          <a:p>
            <a:pPr marL="342900" indent="-342900">
              <a:lnSpc>
                <a:spcPct val="150000"/>
              </a:lnSpc>
              <a:buFont typeface="Wingdings" panose="05000000000000000000" pitchFamily="2" charset="2"/>
              <a:buChar char="q"/>
            </a:pPr>
            <a:r>
              <a:rPr lang="en-US" sz="3800" dirty="0">
                <a:solidFill>
                  <a:srgbClr val="734126"/>
                </a:solidFill>
                <a:latin typeface="+mj-lt"/>
              </a:rPr>
              <a:t>RESISTANCE </a:t>
            </a:r>
          </a:p>
          <a:p>
            <a:pPr marL="342900" indent="-342900">
              <a:lnSpc>
                <a:spcPct val="150000"/>
              </a:lnSpc>
              <a:buFont typeface="Wingdings" panose="05000000000000000000" pitchFamily="2" charset="2"/>
              <a:buChar char="q"/>
            </a:pPr>
            <a:r>
              <a:rPr lang="en-US" sz="3800" dirty="0">
                <a:solidFill>
                  <a:srgbClr val="734126"/>
                </a:solidFill>
                <a:latin typeface="+mj-lt"/>
              </a:rPr>
              <a:t>DIET                                                                     KEY OF ALL</a:t>
            </a:r>
          </a:p>
          <a:p>
            <a:pPr marL="342900" indent="-342900">
              <a:lnSpc>
                <a:spcPct val="150000"/>
              </a:lnSpc>
              <a:buFont typeface="Wingdings" panose="05000000000000000000" pitchFamily="2" charset="2"/>
              <a:buChar char="q"/>
            </a:pPr>
            <a:r>
              <a:rPr lang="en-US" sz="3800" dirty="0">
                <a:solidFill>
                  <a:srgbClr val="734126"/>
                </a:solidFill>
                <a:latin typeface="+mj-lt"/>
              </a:rPr>
              <a:t>PHYSICAL ACTIVTY </a:t>
            </a:r>
          </a:p>
          <a:p>
            <a:pPr marL="342900" indent="-342900">
              <a:lnSpc>
                <a:spcPct val="150000"/>
              </a:lnSpc>
              <a:buFont typeface="Wingdings" panose="05000000000000000000" pitchFamily="2" charset="2"/>
              <a:buChar char="q"/>
            </a:pPr>
            <a:r>
              <a:rPr lang="en-US" sz="3800" dirty="0">
                <a:solidFill>
                  <a:srgbClr val="734126"/>
                </a:solidFill>
                <a:latin typeface="+mj-lt"/>
              </a:rPr>
              <a:t> REGULAR EXERCISE</a:t>
            </a:r>
            <a:r>
              <a:rPr lang="en-US" sz="3800" dirty="0">
                <a:latin typeface="+mj-lt"/>
              </a:rPr>
              <a:t/>
            </a:r>
            <a:br>
              <a:rPr lang="en-US" sz="3800" dirty="0">
                <a:latin typeface="+mj-lt"/>
              </a:rPr>
            </a:br>
            <a:endParaRPr lang="en-US" sz="38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B3CB0AE2-9144-CA41-80C6-5A52EAA79535}"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37</a:t>
            </a:fld>
            <a:endParaRPr lang="en-US" dirty="0"/>
          </a:p>
        </p:txBody>
      </p:sp>
      <p:sp>
        <p:nvSpPr>
          <p:cNvPr id="5" name="Right Brace 4">
            <a:extLst>
              <a:ext uri="{FF2B5EF4-FFF2-40B4-BE49-F238E27FC236}">
                <a16:creationId xmlns:a16="http://schemas.microsoft.com/office/drawing/2014/main" xmlns="" id="{7ED0883E-B4CD-002E-787B-18AFB928BF67}"/>
              </a:ext>
            </a:extLst>
          </p:cNvPr>
          <p:cNvSpPr/>
          <p:nvPr/>
        </p:nvSpPr>
        <p:spPr>
          <a:xfrm>
            <a:off x="6096000" y="276225"/>
            <a:ext cx="1381125" cy="4029075"/>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xmlns="" val="1984083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034400-4301-E279-B9BD-1A9BAA3AF224}"/>
              </a:ext>
            </a:extLst>
          </p:cNvPr>
          <p:cNvSpPr>
            <a:spLocks noGrp="1"/>
          </p:cNvSpPr>
          <p:nvPr>
            <p:ph type="dt" sz="half" idx="10"/>
          </p:nvPr>
        </p:nvSpPr>
        <p:spPr/>
        <p:txBody>
          <a:bodyPr/>
          <a:lstStyle/>
          <a:p>
            <a:fld id="{F0257918-E582-134A-B6AF-B1E86B0D12B2}" type="datetime1">
              <a:rPr lang="en-IN" smtClean="0"/>
              <a:pPr/>
              <a:t>30-07-2024</a:t>
            </a:fld>
            <a:endParaRPr lang="en-US" dirty="0"/>
          </a:p>
        </p:txBody>
      </p:sp>
      <p:sp>
        <p:nvSpPr>
          <p:cNvPr id="3" name="Footer Placeholder 2">
            <a:extLst>
              <a:ext uri="{FF2B5EF4-FFF2-40B4-BE49-F238E27FC236}">
                <a16:creationId xmlns:a16="http://schemas.microsoft.com/office/drawing/2014/main" xmlns="" id="{86C9187C-48CD-D113-0E21-7169E1D4164B}"/>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CCED527B-EFCE-02BA-C817-647BC761E318}"/>
              </a:ext>
            </a:extLst>
          </p:cNvPr>
          <p:cNvSpPr>
            <a:spLocks noGrp="1"/>
          </p:cNvSpPr>
          <p:nvPr>
            <p:ph type="sldNum" sz="quarter" idx="12"/>
          </p:nvPr>
        </p:nvSpPr>
        <p:spPr/>
        <p:txBody>
          <a:bodyPr/>
          <a:lstStyle/>
          <a:p>
            <a:fld id="{58FB4751-880F-D840-AAA9-3A15815CC996}" type="slidenum">
              <a:rPr lang="en-US" smtClean="0"/>
              <a:pPr/>
              <a:t>38</a:t>
            </a:fld>
            <a:endParaRPr lang="en-US" dirty="0"/>
          </a:p>
        </p:txBody>
      </p:sp>
      <p:pic>
        <p:nvPicPr>
          <p:cNvPr id="7" name="Picture 6">
            <a:extLst>
              <a:ext uri="{FF2B5EF4-FFF2-40B4-BE49-F238E27FC236}">
                <a16:creationId xmlns:a16="http://schemas.microsoft.com/office/drawing/2014/main" xmlns="" id="{F9E24CB7-5413-C309-F5A1-0FDC42EE5A7C}"/>
              </a:ext>
            </a:extLst>
          </p:cNvPr>
          <p:cNvPicPr>
            <a:picLocks noChangeAspect="1"/>
          </p:cNvPicPr>
          <p:nvPr/>
        </p:nvPicPr>
        <p:blipFill>
          <a:blip r:embed="rId2"/>
          <a:stretch>
            <a:fillRect/>
          </a:stretch>
        </p:blipFill>
        <p:spPr>
          <a:xfrm>
            <a:off x="1524000" y="878542"/>
            <a:ext cx="8552330" cy="5274570"/>
          </a:xfrm>
          <a:prstGeom prst="rect">
            <a:avLst/>
          </a:prstGeom>
        </p:spPr>
      </p:pic>
      <p:sp>
        <p:nvSpPr>
          <p:cNvPr id="8" name="TextBox 7">
            <a:extLst>
              <a:ext uri="{FF2B5EF4-FFF2-40B4-BE49-F238E27FC236}">
                <a16:creationId xmlns:a16="http://schemas.microsoft.com/office/drawing/2014/main" xmlns="" id="{9B29C537-AE8C-3A45-4810-73CC90264440}"/>
              </a:ext>
            </a:extLst>
          </p:cNvPr>
          <p:cNvSpPr txBox="1"/>
          <p:nvPr/>
        </p:nvSpPr>
        <p:spPr>
          <a:xfrm>
            <a:off x="663388" y="331694"/>
            <a:ext cx="7315200" cy="461665"/>
          </a:xfrm>
          <a:prstGeom prst="rect">
            <a:avLst/>
          </a:prstGeom>
          <a:noFill/>
        </p:spPr>
        <p:txBody>
          <a:bodyPr wrap="square" rtlCol="0">
            <a:spAutoFit/>
          </a:bodyPr>
          <a:lstStyle/>
          <a:p>
            <a:r>
              <a:rPr lang="en-IN" sz="2400" b="1" dirty="0">
                <a:latin typeface="+mj-lt"/>
              </a:rPr>
              <a:t>SUMMARY</a:t>
            </a:r>
          </a:p>
        </p:txBody>
      </p:sp>
    </p:spTree>
    <p:extLst>
      <p:ext uri="{BB962C8B-B14F-4D97-AF65-F5344CB8AC3E}">
        <p14:creationId xmlns:p14="http://schemas.microsoft.com/office/powerpoint/2010/main" xmlns="" val="63273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2400" b="0" i="0" dirty="0">
                <a:solidFill>
                  <a:srgbClr val="734126"/>
                </a:solidFill>
                <a:effectLst/>
              </a:rPr>
              <a:t>    </a:t>
            </a:r>
            <a:endParaRPr lang="en-US" sz="2400" b="0" i="0" u="sng"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CA050852-D9A9-7D4E-A5BF-C72C5A69B77B}"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39</a:t>
            </a:fld>
            <a:endParaRPr lang="en-US" dirty="0"/>
          </a:p>
        </p:txBody>
      </p:sp>
      <p:pic>
        <p:nvPicPr>
          <p:cNvPr id="6" name="Picture 5">
            <a:extLst>
              <a:ext uri="{FF2B5EF4-FFF2-40B4-BE49-F238E27FC236}">
                <a16:creationId xmlns:a16="http://schemas.microsoft.com/office/drawing/2014/main" xmlns="" id="{D40BC814-F455-118A-B61B-27C2E22DC5A6}"/>
              </a:ext>
            </a:extLst>
          </p:cNvPr>
          <p:cNvPicPr>
            <a:picLocks noChangeAspect="1"/>
          </p:cNvPicPr>
          <p:nvPr/>
        </p:nvPicPr>
        <p:blipFill>
          <a:blip r:embed="rId2"/>
          <a:stretch>
            <a:fillRect/>
          </a:stretch>
        </p:blipFill>
        <p:spPr>
          <a:xfrm>
            <a:off x="2162176" y="0"/>
            <a:ext cx="8029574" cy="6296024"/>
          </a:xfrm>
          <a:prstGeom prst="rect">
            <a:avLst/>
          </a:prstGeom>
        </p:spPr>
      </p:pic>
    </p:spTree>
    <p:extLst>
      <p:ext uri="{BB962C8B-B14F-4D97-AF65-F5344CB8AC3E}">
        <p14:creationId xmlns:p14="http://schemas.microsoft.com/office/powerpoint/2010/main" xmlns="" val="196513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116341"/>
            <a:ext cx="12125125" cy="6208259"/>
          </a:xfrm>
        </p:spPr>
        <p:txBody>
          <a:bodyPr>
            <a:normAutofit/>
          </a:bodyPr>
          <a:lstStyle/>
          <a:p>
            <a:pPr marL="342900" indent="-342900" algn="just">
              <a:lnSpc>
                <a:spcPct val="150000"/>
              </a:lnSpc>
              <a:spcAft>
                <a:spcPts val="800"/>
              </a:spcAft>
              <a:buFont typeface="Arial" panose="020B0604020202020204" pitchFamily="34" charset="0"/>
              <a:buChar char="•"/>
            </a:pPr>
            <a:r>
              <a:rPr lang="en-IN" sz="2400" dirty="0">
                <a:latin typeface="+mj-lt"/>
                <a:ea typeface="Calibri" panose="020F0502020204030204" pitchFamily="34" charset="0"/>
                <a:cs typeface="Times New Roman" panose="02020603050405020304" pitchFamily="18" charset="0"/>
              </a:rPr>
              <a:t>Type 2 DM is primarily caused by a combination of two main factors: </a:t>
            </a:r>
          </a:p>
          <a:p>
            <a:pPr algn="just">
              <a:lnSpc>
                <a:spcPct val="150000"/>
              </a:lnSpc>
              <a:spcAft>
                <a:spcPts val="800"/>
              </a:spcAft>
            </a:pPr>
            <a:endParaRPr lang="en-IN" sz="2400" dirty="0">
              <a:latin typeface="+mj-lt"/>
              <a:ea typeface="Calibri" panose="020F0502020204030204" pitchFamily="34" charset="0"/>
              <a:cs typeface="Times New Roman" panose="02020603050405020304" pitchFamily="18" charset="0"/>
            </a:endParaRPr>
          </a:p>
          <a:p>
            <a:pPr algn="just">
              <a:lnSpc>
                <a:spcPct val="150000"/>
              </a:lnSpc>
              <a:spcAft>
                <a:spcPts val="800"/>
              </a:spcAft>
            </a:pPr>
            <a:endParaRPr lang="en-IN" sz="2400" dirty="0">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en-IN" sz="2400" dirty="0">
                <a:latin typeface="+mj-lt"/>
                <a:ea typeface="Calibri" panose="020F0502020204030204" pitchFamily="34" charset="0"/>
                <a:cs typeface="Times New Roman" panose="02020603050405020304" pitchFamily="18" charset="0"/>
              </a:rPr>
              <a:t>                            1.Defective insulin secretion by pancreatic β-cells </a:t>
            </a:r>
          </a:p>
          <a:p>
            <a:pPr algn="just">
              <a:lnSpc>
                <a:spcPct val="150000"/>
              </a:lnSpc>
              <a:spcAft>
                <a:spcPts val="800"/>
              </a:spcAft>
            </a:pPr>
            <a:r>
              <a:rPr lang="en-IN" sz="2400" dirty="0">
                <a:latin typeface="+mj-lt"/>
                <a:ea typeface="Calibri" panose="020F0502020204030204" pitchFamily="34" charset="0"/>
                <a:cs typeface="Times New Roman" panose="02020603050405020304" pitchFamily="18" charset="0"/>
              </a:rPr>
              <a:t>                 2. Inability of insulin-sensitive tissues to respond to insulin.</a:t>
            </a:r>
          </a:p>
          <a:p>
            <a:pPr algn="just">
              <a:lnSpc>
                <a:spcPct val="150000"/>
              </a:lnSpc>
              <a:spcAft>
                <a:spcPts val="800"/>
              </a:spcAft>
            </a:pPr>
            <a:endParaRPr lang="en-IN" sz="2400" dirty="0">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IN" sz="2400" dirty="0">
                <a:latin typeface="+mj-lt"/>
                <a:ea typeface="Calibri" panose="020F0502020204030204" pitchFamily="34" charset="0"/>
                <a:cs typeface="Times New Roman" panose="02020603050405020304" pitchFamily="18" charset="0"/>
              </a:rPr>
              <a:t>  In</a:t>
            </a:r>
            <a:r>
              <a:rPr lang="en-IN" sz="2400" dirty="0">
                <a:solidFill>
                  <a:srgbClr val="231F20"/>
                </a:solidFill>
                <a:latin typeface="+mj-lt"/>
                <a:ea typeface="Calibri" panose="020F0502020204030204" pitchFamily="34" charset="0"/>
                <a:cs typeface="Times New Roman" panose="02020603050405020304" pitchFamily="18" charset="0"/>
              </a:rPr>
              <a:t>sulin sensitivity refers to how sensitive the body’s cells are in response to insulin.</a:t>
            </a:r>
          </a:p>
          <a:p>
            <a:pPr marL="285750" indent="-285750" algn="just">
              <a:lnSpc>
                <a:spcPct val="150000"/>
              </a:lnSpc>
              <a:spcAft>
                <a:spcPts val="800"/>
              </a:spcAft>
              <a:buFont typeface="Arial" panose="020B0604020202020204" pitchFamily="34" charset="0"/>
              <a:buChar char="•"/>
            </a:pPr>
            <a:r>
              <a:rPr lang="en-IN" sz="2400" dirty="0">
                <a:solidFill>
                  <a:srgbClr val="231F20"/>
                </a:solidFill>
                <a:latin typeface="+mj-lt"/>
                <a:ea typeface="Calibri" panose="020F0502020204030204" pitchFamily="34" charset="0"/>
                <a:cs typeface="Times New Roman" panose="02020603050405020304" pitchFamily="18" charset="0"/>
              </a:rPr>
              <a:t> A person with low insulin sensitivity also has </a:t>
            </a:r>
            <a:r>
              <a:rPr lang="en-IN" sz="2400" u="sng" dirty="0">
                <a:solidFill>
                  <a:srgbClr val="3D5191"/>
                </a:solidFill>
                <a:latin typeface="+mj-lt"/>
                <a:ea typeface="Calibri" panose="020F0502020204030204" pitchFamily="34" charset="0"/>
                <a:cs typeface="Times New Roman" panose="02020603050405020304" pitchFamily="18" charset="0"/>
                <a:hlinkClick r:id="rId2"/>
              </a:rPr>
              <a:t>insulin resistance</a:t>
            </a:r>
            <a:r>
              <a:rPr lang="en-IN" sz="2400" u="sng" dirty="0">
                <a:solidFill>
                  <a:srgbClr val="3D5191"/>
                </a:solidFill>
                <a:latin typeface="+mj-lt"/>
                <a:ea typeface="Calibri" panose="020F0502020204030204" pitchFamily="34" charset="0"/>
                <a:cs typeface="Times New Roman" panose="02020603050405020304" pitchFamily="18" charset="0"/>
              </a:rPr>
              <a:t>.</a:t>
            </a:r>
            <a:endParaRPr lang="en-IN" sz="2400" dirty="0">
              <a:latin typeface="+mj-lt"/>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F15DA495-EB14-E243-8988-BAF97AEBC6FD}"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4</a:t>
            </a:fld>
            <a:endParaRPr lang="en-US" dirty="0"/>
          </a:p>
        </p:txBody>
      </p:sp>
      <p:sp>
        <p:nvSpPr>
          <p:cNvPr id="8" name="Arrow: Down 7">
            <a:extLst>
              <a:ext uri="{FF2B5EF4-FFF2-40B4-BE49-F238E27FC236}">
                <a16:creationId xmlns:a16="http://schemas.microsoft.com/office/drawing/2014/main" xmlns="" id="{271D193A-DE02-4E16-7385-7B0F106BE52C}"/>
              </a:ext>
            </a:extLst>
          </p:cNvPr>
          <p:cNvSpPr/>
          <p:nvPr/>
        </p:nvSpPr>
        <p:spPr>
          <a:xfrm>
            <a:off x="4581525" y="1100137"/>
            <a:ext cx="733425" cy="84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52004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74CC35A-169D-2E87-6515-5E6B9D8F47EF}"/>
              </a:ext>
            </a:extLst>
          </p:cNvPr>
          <p:cNvSpPr>
            <a:spLocks noGrp="1"/>
          </p:cNvSpPr>
          <p:nvPr>
            <p:ph type="dt" sz="half" idx="10"/>
          </p:nvPr>
        </p:nvSpPr>
        <p:spPr/>
        <p:txBody>
          <a:bodyPr/>
          <a:lstStyle/>
          <a:p>
            <a:fld id="{F10082FA-4BB9-5B4E-A312-691BE9C60398}" type="datetime1">
              <a:rPr lang="en-IN" smtClean="0"/>
              <a:pPr/>
              <a:t>30-07-2024</a:t>
            </a:fld>
            <a:endParaRPr lang="en-US" dirty="0"/>
          </a:p>
        </p:txBody>
      </p:sp>
      <p:sp>
        <p:nvSpPr>
          <p:cNvPr id="6" name="Footer Placeholder 5">
            <a:extLst>
              <a:ext uri="{FF2B5EF4-FFF2-40B4-BE49-F238E27FC236}">
                <a16:creationId xmlns:a16="http://schemas.microsoft.com/office/drawing/2014/main" xmlns="" id="{8F9C73CF-CD73-39D0-D208-17D75BEB817B}"/>
              </a:ext>
            </a:extLst>
          </p:cNvPr>
          <p:cNvSpPr>
            <a:spLocks noGrp="1"/>
          </p:cNvSpPr>
          <p:nvPr>
            <p:ph type="ftr" sz="quarter" idx="11"/>
          </p:nvPr>
        </p:nvSpPr>
        <p:spPr/>
        <p:txBody>
          <a:bodyPr/>
          <a:lstStyle/>
          <a:p>
            <a:r>
              <a:rPr lang="en-US"/>
              <a:t>EXERCISE AND DIABETES</a:t>
            </a:r>
            <a:endParaRPr lang="en-US" dirty="0"/>
          </a:p>
        </p:txBody>
      </p:sp>
      <p:sp>
        <p:nvSpPr>
          <p:cNvPr id="8" name="Slide Number Placeholder 7">
            <a:extLst>
              <a:ext uri="{FF2B5EF4-FFF2-40B4-BE49-F238E27FC236}">
                <a16:creationId xmlns:a16="http://schemas.microsoft.com/office/drawing/2014/main" xmlns="" id="{4F0540EB-6A4B-28A8-564F-BC45DFDE0883}"/>
              </a:ext>
            </a:extLst>
          </p:cNvPr>
          <p:cNvSpPr>
            <a:spLocks noGrp="1"/>
          </p:cNvSpPr>
          <p:nvPr>
            <p:ph type="sldNum" sz="quarter" idx="12"/>
          </p:nvPr>
        </p:nvSpPr>
        <p:spPr/>
        <p:txBody>
          <a:bodyPr/>
          <a:lstStyle/>
          <a:p>
            <a:fld id="{58FB4751-880F-D840-AAA9-3A15815CC996}" type="slidenum">
              <a:rPr lang="en-US" smtClean="0"/>
              <a:pPr/>
              <a:t>40</a:t>
            </a:fld>
            <a:endParaRPr lang="en-US" dirty="0"/>
          </a:p>
        </p:txBody>
      </p:sp>
      <p:pic>
        <p:nvPicPr>
          <p:cNvPr id="12" name="Picture 11">
            <a:extLst>
              <a:ext uri="{FF2B5EF4-FFF2-40B4-BE49-F238E27FC236}">
                <a16:creationId xmlns:a16="http://schemas.microsoft.com/office/drawing/2014/main" xmlns="" id="{D2EAF1D6-ED95-333A-6793-6768A86C7909}"/>
              </a:ext>
            </a:extLst>
          </p:cNvPr>
          <p:cNvPicPr>
            <a:picLocks noChangeAspect="1"/>
          </p:cNvPicPr>
          <p:nvPr/>
        </p:nvPicPr>
        <p:blipFill>
          <a:blip r:embed="rId2"/>
          <a:stretch>
            <a:fillRect/>
          </a:stretch>
        </p:blipFill>
        <p:spPr>
          <a:xfrm>
            <a:off x="1152525" y="38100"/>
            <a:ext cx="9667875" cy="6286500"/>
          </a:xfrm>
          <a:prstGeom prst="rect">
            <a:avLst/>
          </a:prstGeom>
        </p:spPr>
      </p:pic>
    </p:spTree>
    <p:extLst>
      <p:ext uri="{BB962C8B-B14F-4D97-AF65-F5344CB8AC3E}">
        <p14:creationId xmlns:p14="http://schemas.microsoft.com/office/powerpoint/2010/main" xmlns="" val="275285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74CC35A-169D-2E87-6515-5E6B9D8F47EF}"/>
              </a:ext>
            </a:extLst>
          </p:cNvPr>
          <p:cNvSpPr>
            <a:spLocks noGrp="1"/>
          </p:cNvSpPr>
          <p:nvPr>
            <p:ph type="dt" sz="half" idx="10"/>
          </p:nvPr>
        </p:nvSpPr>
        <p:spPr/>
        <p:txBody>
          <a:bodyPr/>
          <a:lstStyle/>
          <a:p>
            <a:fld id="{00B9597C-8B5F-D645-AF00-1B603AB45B07}" type="datetime1">
              <a:rPr lang="en-IN" smtClean="0"/>
              <a:pPr/>
              <a:t>30-07-2024</a:t>
            </a:fld>
            <a:endParaRPr lang="en-US" dirty="0"/>
          </a:p>
        </p:txBody>
      </p:sp>
      <p:sp>
        <p:nvSpPr>
          <p:cNvPr id="6" name="Footer Placeholder 5">
            <a:extLst>
              <a:ext uri="{FF2B5EF4-FFF2-40B4-BE49-F238E27FC236}">
                <a16:creationId xmlns:a16="http://schemas.microsoft.com/office/drawing/2014/main" xmlns="" id="{8F9C73CF-CD73-39D0-D208-17D75BEB817B}"/>
              </a:ext>
            </a:extLst>
          </p:cNvPr>
          <p:cNvSpPr>
            <a:spLocks noGrp="1"/>
          </p:cNvSpPr>
          <p:nvPr>
            <p:ph type="ftr" sz="quarter" idx="11"/>
          </p:nvPr>
        </p:nvSpPr>
        <p:spPr/>
        <p:txBody>
          <a:bodyPr/>
          <a:lstStyle/>
          <a:p>
            <a:r>
              <a:rPr lang="en-US"/>
              <a:t>EXERCISE AND DIABETES</a:t>
            </a:r>
            <a:endParaRPr lang="en-US" dirty="0"/>
          </a:p>
        </p:txBody>
      </p:sp>
      <p:sp>
        <p:nvSpPr>
          <p:cNvPr id="8" name="Slide Number Placeholder 7">
            <a:extLst>
              <a:ext uri="{FF2B5EF4-FFF2-40B4-BE49-F238E27FC236}">
                <a16:creationId xmlns:a16="http://schemas.microsoft.com/office/drawing/2014/main" xmlns="" id="{4F0540EB-6A4B-28A8-564F-BC45DFDE0883}"/>
              </a:ext>
            </a:extLst>
          </p:cNvPr>
          <p:cNvSpPr>
            <a:spLocks noGrp="1"/>
          </p:cNvSpPr>
          <p:nvPr>
            <p:ph type="sldNum" sz="quarter" idx="12"/>
          </p:nvPr>
        </p:nvSpPr>
        <p:spPr/>
        <p:txBody>
          <a:bodyPr/>
          <a:lstStyle/>
          <a:p>
            <a:fld id="{58FB4751-880F-D840-AAA9-3A15815CC996}" type="slidenum">
              <a:rPr lang="en-US" smtClean="0"/>
              <a:pPr/>
              <a:t>41</a:t>
            </a:fld>
            <a:endParaRPr lang="en-US" dirty="0"/>
          </a:p>
        </p:txBody>
      </p:sp>
      <p:pic>
        <p:nvPicPr>
          <p:cNvPr id="3" name="Picture 2">
            <a:extLst>
              <a:ext uri="{FF2B5EF4-FFF2-40B4-BE49-F238E27FC236}">
                <a16:creationId xmlns:a16="http://schemas.microsoft.com/office/drawing/2014/main" xmlns="" id="{F14DDCB9-C9F2-D796-E062-A8771CF166BE}"/>
              </a:ext>
            </a:extLst>
          </p:cNvPr>
          <p:cNvPicPr>
            <a:picLocks noChangeAspect="1"/>
          </p:cNvPicPr>
          <p:nvPr/>
        </p:nvPicPr>
        <p:blipFill>
          <a:blip r:embed="rId2"/>
          <a:stretch>
            <a:fillRect/>
          </a:stretch>
        </p:blipFill>
        <p:spPr>
          <a:xfrm>
            <a:off x="590550" y="82296"/>
            <a:ext cx="10296525" cy="5651754"/>
          </a:xfrm>
          <a:prstGeom prst="rect">
            <a:avLst/>
          </a:prstGeom>
        </p:spPr>
      </p:pic>
    </p:spTree>
    <p:extLst>
      <p:ext uri="{BB962C8B-B14F-4D97-AF65-F5344CB8AC3E}">
        <p14:creationId xmlns:p14="http://schemas.microsoft.com/office/powerpoint/2010/main" xmlns="" val="943994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74CC35A-169D-2E87-6515-5E6B9D8F47EF}"/>
              </a:ext>
            </a:extLst>
          </p:cNvPr>
          <p:cNvSpPr>
            <a:spLocks noGrp="1"/>
          </p:cNvSpPr>
          <p:nvPr>
            <p:ph type="dt" sz="half" idx="10"/>
          </p:nvPr>
        </p:nvSpPr>
        <p:spPr/>
        <p:txBody>
          <a:bodyPr/>
          <a:lstStyle/>
          <a:p>
            <a:fld id="{7C89CA5F-2EC2-DC46-B5BD-91E6C5954C41}" type="datetime1">
              <a:rPr lang="en-IN" smtClean="0"/>
              <a:pPr/>
              <a:t>30-07-2024</a:t>
            </a:fld>
            <a:endParaRPr lang="en-US" dirty="0"/>
          </a:p>
        </p:txBody>
      </p:sp>
      <p:sp>
        <p:nvSpPr>
          <p:cNvPr id="6" name="Footer Placeholder 5">
            <a:extLst>
              <a:ext uri="{FF2B5EF4-FFF2-40B4-BE49-F238E27FC236}">
                <a16:creationId xmlns:a16="http://schemas.microsoft.com/office/drawing/2014/main" xmlns="" id="{8F9C73CF-CD73-39D0-D208-17D75BEB817B}"/>
              </a:ext>
            </a:extLst>
          </p:cNvPr>
          <p:cNvSpPr>
            <a:spLocks noGrp="1"/>
          </p:cNvSpPr>
          <p:nvPr>
            <p:ph type="ftr" sz="quarter" idx="11"/>
          </p:nvPr>
        </p:nvSpPr>
        <p:spPr/>
        <p:txBody>
          <a:bodyPr/>
          <a:lstStyle/>
          <a:p>
            <a:r>
              <a:rPr lang="en-US"/>
              <a:t>EXERCISE AND DIABETES</a:t>
            </a:r>
            <a:endParaRPr lang="en-US" dirty="0"/>
          </a:p>
        </p:txBody>
      </p:sp>
      <p:sp>
        <p:nvSpPr>
          <p:cNvPr id="8" name="Slide Number Placeholder 7">
            <a:extLst>
              <a:ext uri="{FF2B5EF4-FFF2-40B4-BE49-F238E27FC236}">
                <a16:creationId xmlns:a16="http://schemas.microsoft.com/office/drawing/2014/main" xmlns="" id="{4F0540EB-6A4B-28A8-564F-BC45DFDE0883}"/>
              </a:ext>
            </a:extLst>
          </p:cNvPr>
          <p:cNvSpPr>
            <a:spLocks noGrp="1"/>
          </p:cNvSpPr>
          <p:nvPr>
            <p:ph type="sldNum" sz="quarter" idx="12"/>
          </p:nvPr>
        </p:nvSpPr>
        <p:spPr/>
        <p:txBody>
          <a:bodyPr/>
          <a:lstStyle/>
          <a:p>
            <a:fld id="{58FB4751-880F-D840-AAA9-3A15815CC996}" type="slidenum">
              <a:rPr lang="en-US" smtClean="0"/>
              <a:pPr/>
              <a:t>42</a:t>
            </a:fld>
            <a:endParaRPr lang="en-US" dirty="0"/>
          </a:p>
        </p:txBody>
      </p:sp>
      <p:pic>
        <p:nvPicPr>
          <p:cNvPr id="5" name="Picture 4">
            <a:extLst>
              <a:ext uri="{FF2B5EF4-FFF2-40B4-BE49-F238E27FC236}">
                <a16:creationId xmlns:a16="http://schemas.microsoft.com/office/drawing/2014/main" xmlns="" id="{968B5EBD-9410-BE6F-3115-B487A5559DAA}"/>
              </a:ext>
            </a:extLst>
          </p:cNvPr>
          <p:cNvPicPr>
            <a:picLocks noChangeAspect="1"/>
          </p:cNvPicPr>
          <p:nvPr/>
        </p:nvPicPr>
        <p:blipFill>
          <a:blip r:embed="rId2"/>
          <a:stretch>
            <a:fillRect/>
          </a:stretch>
        </p:blipFill>
        <p:spPr>
          <a:xfrm>
            <a:off x="609600" y="82296"/>
            <a:ext cx="10877550" cy="5989892"/>
          </a:xfrm>
          <a:prstGeom prst="rect">
            <a:avLst/>
          </a:prstGeom>
        </p:spPr>
      </p:pic>
    </p:spTree>
    <p:extLst>
      <p:ext uri="{BB962C8B-B14F-4D97-AF65-F5344CB8AC3E}">
        <p14:creationId xmlns:p14="http://schemas.microsoft.com/office/powerpoint/2010/main" xmlns="" val="27471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96142-2BC6-C9EE-FCA3-3C7E66A95904}"/>
              </a:ext>
            </a:extLst>
          </p:cNvPr>
          <p:cNvSpPr>
            <a:spLocks noGrp="1"/>
          </p:cNvSpPr>
          <p:nvPr>
            <p:ph type="ctrTitle"/>
          </p:nvPr>
        </p:nvSpPr>
        <p:spPr>
          <a:xfrm>
            <a:off x="0" y="1122363"/>
            <a:ext cx="12192000" cy="2387600"/>
          </a:xfrm>
        </p:spPr>
        <p:txBody>
          <a:bodyPr/>
          <a:lstStyle/>
          <a:p>
            <a:r>
              <a:rPr lang="en-IN" dirty="0"/>
              <a:t>DOUBTS OR QUESTIONS!???</a:t>
            </a:r>
          </a:p>
        </p:txBody>
      </p:sp>
    </p:spTree>
    <p:extLst>
      <p:ext uri="{BB962C8B-B14F-4D97-AF65-F5344CB8AC3E}">
        <p14:creationId xmlns:p14="http://schemas.microsoft.com/office/powerpoint/2010/main" xmlns="" val="83465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lnSpcReduction="10000"/>
          </a:bodyPr>
          <a:lstStyle/>
          <a:p>
            <a:pPr marL="342900" indent="-342900">
              <a:lnSpc>
                <a:spcPct val="150000"/>
              </a:lnSpc>
              <a:buFont typeface="Wingdings" panose="05000000000000000000" pitchFamily="2" charset="2"/>
              <a:buChar char="q"/>
            </a:pPr>
            <a:r>
              <a:rPr lang="en-US" sz="3800" b="0" i="0" u="sng" dirty="0">
                <a:solidFill>
                  <a:srgbClr val="734126"/>
                </a:solidFill>
                <a:effectLst/>
                <a:latin typeface="+mj-lt"/>
              </a:rPr>
              <a:t>REFERENCE</a:t>
            </a:r>
          </a:p>
          <a:p>
            <a:pPr marL="342900" indent="-342900">
              <a:lnSpc>
                <a:spcPct val="150000"/>
              </a:lnSpc>
              <a:buFont typeface="+mj-lt"/>
              <a:buAutoNum type="arabicPeriod"/>
            </a:pPr>
            <a:r>
              <a:rPr lang="en-IN" b="0" i="0" dirty="0">
                <a:solidFill>
                  <a:srgbClr val="222222"/>
                </a:solidFill>
                <a:effectLst/>
                <a:latin typeface="Arial" panose="020B0604020202020204" pitchFamily="34" charset="0"/>
              </a:rPr>
              <a:t>Galicia-Garcia U, Benito-Vicente A, </a:t>
            </a:r>
            <a:r>
              <a:rPr lang="en-IN" b="0" i="0" dirty="0" err="1">
                <a:solidFill>
                  <a:srgbClr val="222222"/>
                </a:solidFill>
                <a:effectLst/>
                <a:latin typeface="Arial" panose="020B0604020202020204" pitchFamily="34" charset="0"/>
              </a:rPr>
              <a:t>Jebari</a:t>
            </a:r>
            <a:r>
              <a:rPr lang="en-IN" b="0" i="0" dirty="0">
                <a:solidFill>
                  <a:srgbClr val="222222"/>
                </a:solidFill>
                <a:effectLst/>
                <a:latin typeface="Arial" panose="020B0604020202020204" pitchFamily="34" charset="0"/>
              </a:rPr>
              <a:t> S, Larrea-</a:t>
            </a:r>
            <a:r>
              <a:rPr lang="en-IN" b="0" i="0" dirty="0" err="1">
                <a:solidFill>
                  <a:srgbClr val="222222"/>
                </a:solidFill>
                <a:effectLst/>
                <a:latin typeface="Arial" panose="020B0604020202020204" pitchFamily="34" charset="0"/>
              </a:rPr>
              <a:t>Sebal</a:t>
            </a:r>
            <a:r>
              <a:rPr lang="en-IN" b="0" i="0" dirty="0">
                <a:solidFill>
                  <a:srgbClr val="222222"/>
                </a:solidFill>
                <a:effectLst/>
                <a:latin typeface="Arial" panose="020B0604020202020204" pitchFamily="34" charset="0"/>
              </a:rPr>
              <a:t> A, Siddiqi H, Uribe KB, </a:t>
            </a:r>
            <a:r>
              <a:rPr lang="en-IN" b="0" i="0" dirty="0" err="1">
                <a:solidFill>
                  <a:srgbClr val="222222"/>
                </a:solidFill>
                <a:effectLst/>
                <a:latin typeface="Arial" panose="020B0604020202020204" pitchFamily="34" charset="0"/>
              </a:rPr>
              <a:t>Ostolaza</a:t>
            </a:r>
            <a:r>
              <a:rPr lang="en-IN" b="0" i="0" dirty="0">
                <a:solidFill>
                  <a:srgbClr val="222222"/>
                </a:solidFill>
                <a:effectLst/>
                <a:latin typeface="Arial" panose="020B0604020202020204" pitchFamily="34" charset="0"/>
              </a:rPr>
              <a:t> H, Martín C. </a:t>
            </a:r>
            <a:r>
              <a:rPr lang="en-IN" b="0" i="0" u="sng" dirty="0">
                <a:solidFill>
                  <a:srgbClr val="222222"/>
                </a:solidFill>
                <a:effectLst/>
                <a:latin typeface="Arial" panose="020B0604020202020204" pitchFamily="34" charset="0"/>
              </a:rPr>
              <a:t>Pathophysiology of type 2 diabetes mellitus</a:t>
            </a:r>
            <a:r>
              <a:rPr lang="en-IN" b="0" i="0" dirty="0">
                <a:solidFill>
                  <a:srgbClr val="222222"/>
                </a:solidFill>
                <a:effectLst/>
                <a:latin typeface="Arial" panose="020B0604020202020204" pitchFamily="34" charset="0"/>
              </a:rPr>
              <a:t>. International journal of molecular sciences. 2020 Aug 30;21(17):6275.</a:t>
            </a:r>
          </a:p>
          <a:p>
            <a:pPr marL="342900" indent="-342900">
              <a:lnSpc>
                <a:spcPct val="150000"/>
              </a:lnSpc>
              <a:buFont typeface="+mj-lt"/>
              <a:buAutoNum type="arabicPeriod"/>
            </a:pPr>
            <a:r>
              <a:rPr lang="en-US" b="0" i="0" dirty="0">
                <a:solidFill>
                  <a:srgbClr val="222222"/>
                </a:solidFill>
                <a:effectLst/>
                <a:latin typeface="Arial" panose="020B0604020202020204" pitchFamily="34" charset="0"/>
              </a:rPr>
              <a:t>Cerf ME. </a:t>
            </a:r>
            <a:r>
              <a:rPr lang="en-US" b="0" i="0" u="sng" dirty="0">
                <a:solidFill>
                  <a:srgbClr val="222222"/>
                </a:solidFill>
                <a:effectLst/>
                <a:latin typeface="Arial" panose="020B0604020202020204" pitchFamily="34" charset="0"/>
              </a:rPr>
              <a:t>Beta cell dysfunction and insulin resistance</a:t>
            </a:r>
            <a:r>
              <a:rPr lang="en-US" b="0" i="0" dirty="0">
                <a:solidFill>
                  <a:srgbClr val="222222"/>
                </a:solidFill>
                <a:effectLst/>
                <a:latin typeface="Arial" panose="020B0604020202020204" pitchFamily="34" charset="0"/>
              </a:rPr>
              <a:t>. Frontiers in endocrinology. 2013 Mar 27;4:37.</a:t>
            </a:r>
          </a:p>
          <a:p>
            <a:pPr marL="342900" indent="-342900">
              <a:lnSpc>
                <a:spcPct val="150000"/>
              </a:lnSpc>
              <a:buFont typeface="+mj-lt"/>
              <a:buAutoNum type="arabicPeriod"/>
            </a:pPr>
            <a:r>
              <a:rPr lang="en-IN" b="0" i="0" dirty="0">
                <a:solidFill>
                  <a:srgbClr val="222222"/>
                </a:solidFill>
                <a:effectLst/>
                <a:latin typeface="Arial" panose="020B0604020202020204" pitchFamily="34" charset="0"/>
              </a:rPr>
              <a:t>Bruhn L, </a:t>
            </a:r>
            <a:r>
              <a:rPr lang="en-IN" b="0" i="0" dirty="0" err="1">
                <a:solidFill>
                  <a:srgbClr val="222222"/>
                </a:solidFill>
                <a:effectLst/>
                <a:latin typeface="Arial" panose="020B0604020202020204" pitchFamily="34" charset="0"/>
              </a:rPr>
              <a:t>Kjøbsted</a:t>
            </a:r>
            <a:r>
              <a:rPr lang="en-IN" b="0" i="0" dirty="0">
                <a:solidFill>
                  <a:srgbClr val="222222"/>
                </a:solidFill>
                <a:effectLst/>
                <a:latin typeface="Arial" panose="020B0604020202020204" pitchFamily="34" charset="0"/>
              </a:rPr>
              <a:t> R, Quist JS, Gram AS, </a:t>
            </a:r>
            <a:r>
              <a:rPr lang="en-IN" b="0" i="0" dirty="0" err="1">
                <a:solidFill>
                  <a:srgbClr val="222222"/>
                </a:solidFill>
                <a:effectLst/>
                <a:latin typeface="Arial" panose="020B0604020202020204" pitchFamily="34" charset="0"/>
              </a:rPr>
              <a:t>Rosenkilde</a:t>
            </a:r>
            <a:r>
              <a:rPr lang="en-IN" b="0" i="0" dirty="0">
                <a:solidFill>
                  <a:srgbClr val="222222"/>
                </a:solidFill>
                <a:effectLst/>
                <a:latin typeface="Arial" panose="020B0604020202020204" pitchFamily="34" charset="0"/>
              </a:rPr>
              <a:t> M, </a:t>
            </a:r>
            <a:r>
              <a:rPr lang="en-IN" b="0" i="0" dirty="0" err="1">
                <a:solidFill>
                  <a:srgbClr val="222222"/>
                </a:solidFill>
                <a:effectLst/>
                <a:latin typeface="Arial" panose="020B0604020202020204" pitchFamily="34" charset="0"/>
              </a:rPr>
              <a:t>Færch</a:t>
            </a:r>
            <a:r>
              <a:rPr lang="en-IN" b="0" i="0" dirty="0">
                <a:solidFill>
                  <a:srgbClr val="222222"/>
                </a:solidFill>
                <a:effectLst/>
                <a:latin typeface="Arial" panose="020B0604020202020204" pitchFamily="34" charset="0"/>
              </a:rPr>
              <a:t> K, </a:t>
            </a:r>
            <a:r>
              <a:rPr lang="en-IN" b="0" i="0" dirty="0" err="1">
                <a:solidFill>
                  <a:srgbClr val="222222"/>
                </a:solidFill>
                <a:effectLst/>
                <a:latin typeface="Arial" panose="020B0604020202020204" pitchFamily="34" charset="0"/>
              </a:rPr>
              <a:t>Wojtaszewski</a:t>
            </a:r>
            <a:r>
              <a:rPr lang="en-IN" b="0" i="0" dirty="0">
                <a:solidFill>
                  <a:srgbClr val="222222"/>
                </a:solidFill>
                <a:effectLst/>
                <a:latin typeface="Arial" panose="020B0604020202020204" pitchFamily="34" charset="0"/>
              </a:rPr>
              <a:t> JF, </a:t>
            </a:r>
            <a:r>
              <a:rPr lang="en-IN" b="0" i="0" dirty="0" err="1">
                <a:solidFill>
                  <a:srgbClr val="222222"/>
                </a:solidFill>
                <a:effectLst/>
                <a:latin typeface="Arial" panose="020B0604020202020204" pitchFamily="34" charset="0"/>
              </a:rPr>
              <a:t>Stallknecht</a:t>
            </a:r>
            <a:r>
              <a:rPr lang="en-IN" b="0" i="0" dirty="0">
                <a:solidFill>
                  <a:srgbClr val="222222"/>
                </a:solidFill>
                <a:effectLst/>
                <a:latin typeface="Arial" panose="020B0604020202020204" pitchFamily="34" charset="0"/>
              </a:rPr>
              <a:t> B, Blond MB. </a:t>
            </a:r>
            <a:r>
              <a:rPr lang="en-IN" b="0" i="0" u="sng" dirty="0">
                <a:solidFill>
                  <a:srgbClr val="222222"/>
                </a:solidFill>
                <a:effectLst/>
                <a:latin typeface="Arial" panose="020B0604020202020204" pitchFamily="34" charset="0"/>
              </a:rPr>
              <a:t>Effect of exercise training on skeletal muscle protein expression in relation to insulin sensitivity</a:t>
            </a:r>
            <a:r>
              <a:rPr lang="en-IN" b="0" i="0" dirty="0">
                <a:solidFill>
                  <a:srgbClr val="222222"/>
                </a:solidFill>
                <a:effectLst/>
                <a:latin typeface="Arial" panose="020B0604020202020204" pitchFamily="34" charset="0"/>
              </a:rPr>
              <a:t>: Per‐protocol analysis of a randomized controlled trial (GO‐ACTIWE). Physiological reports. 2021 May;9(10):e14850.</a:t>
            </a:r>
            <a:endParaRPr lang="en-US" dirty="0">
              <a:solidFill>
                <a:srgbClr val="222222"/>
              </a:solidFill>
              <a:latin typeface="Arial" panose="020B0604020202020204" pitchFamily="34" charset="0"/>
            </a:endParaRPr>
          </a:p>
          <a:p>
            <a:pPr marL="342900" indent="-342900">
              <a:lnSpc>
                <a:spcPct val="150000"/>
              </a:lnSpc>
              <a:buFont typeface="+mj-lt"/>
              <a:buAutoNum type="arabicPeriod"/>
            </a:pPr>
            <a:r>
              <a:rPr lang="en-IN" b="0" i="0" dirty="0">
                <a:solidFill>
                  <a:srgbClr val="222222"/>
                </a:solidFill>
                <a:effectLst/>
                <a:latin typeface="Arial" panose="020B0604020202020204" pitchFamily="34" charset="0"/>
              </a:rPr>
              <a:t>Wahl MP, </a:t>
            </a:r>
            <a:r>
              <a:rPr lang="en-IN" b="0" i="0" dirty="0" err="1">
                <a:solidFill>
                  <a:srgbClr val="222222"/>
                </a:solidFill>
                <a:effectLst/>
                <a:latin typeface="Arial" panose="020B0604020202020204" pitchFamily="34" charset="0"/>
              </a:rPr>
              <a:t>Scalzo</a:t>
            </a:r>
            <a:r>
              <a:rPr lang="en-IN" b="0" i="0" dirty="0">
                <a:solidFill>
                  <a:srgbClr val="222222"/>
                </a:solidFill>
                <a:effectLst/>
                <a:latin typeface="Arial" panose="020B0604020202020204" pitchFamily="34" charset="0"/>
              </a:rPr>
              <a:t> RL, </a:t>
            </a:r>
            <a:r>
              <a:rPr lang="en-IN" b="0" i="0" dirty="0" err="1">
                <a:solidFill>
                  <a:srgbClr val="222222"/>
                </a:solidFill>
                <a:effectLst/>
                <a:latin typeface="Arial" panose="020B0604020202020204" pitchFamily="34" charset="0"/>
              </a:rPr>
              <a:t>Regensteiner</a:t>
            </a:r>
            <a:r>
              <a:rPr lang="en-IN" b="0" i="0" dirty="0">
                <a:solidFill>
                  <a:srgbClr val="222222"/>
                </a:solidFill>
                <a:effectLst/>
                <a:latin typeface="Arial" panose="020B0604020202020204" pitchFamily="34" charset="0"/>
              </a:rPr>
              <a:t> JG, </a:t>
            </a:r>
            <a:r>
              <a:rPr lang="en-IN" b="0" i="0" dirty="0" err="1">
                <a:solidFill>
                  <a:srgbClr val="222222"/>
                </a:solidFill>
                <a:effectLst/>
                <a:latin typeface="Arial" panose="020B0604020202020204" pitchFamily="34" charset="0"/>
              </a:rPr>
              <a:t>Reusch</a:t>
            </a:r>
            <a:r>
              <a:rPr lang="en-IN" b="0" i="0" dirty="0">
                <a:solidFill>
                  <a:srgbClr val="222222"/>
                </a:solidFill>
                <a:effectLst/>
                <a:latin typeface="Arial" panose="020B0604020202020204" pitchFamily="34" charset="0"/>
              </a:rPr>
              <a:t> JE. </a:t>
            </a:r>
            <a:r>
              <a:rPr lang="en-IN" b="0" i="0" u="sng" dirty="0">
                <a:solidFill>
                  <a:srgbClr val="222222"/>
                </a:solidFill>
                <a:effectLst/>
                <a:latin typeface="Arial" panose="020B0604020202020204" pitchFamily="34" charset="0"/>
              </a:rPr>
              <a:t>Mechanisms of aerobic exercise impairment in diabetes</a:t>
            </a:r>
            <a:r>
              <a:rPr lang="en-IN" b="0" i="0" dirty="0">
                <a:solidFill>
                  <a:srgbClr val="222222"/>
                </a:solidFill>
                <a:effectLst/>
                <a:latin typeface="Arial" panose="020B0604020202020204" pitchFamily="34" charset="0"/>
              </a:rPr>
              <a:t>: a narrative review. Frontiers in Endocrinology. 2018 Apr 18;9:181.</a:t>
            </a:r>
            <a:endParaRPr lang="en-US" b="0" i="0" dirty="0">
              <a:solidFill>
                <a:srgbClr val="222222"/>
              </a:solidFill>
              <a:effectLst/>
              <a:latin typeface="Arial" panose="020B0604020202020204" pitchFamily="34" charset="0"/>
            </a:endParaRPr>
          </a:p>
          <a:p>
            <a:pPr marL="342900" indent="-342900">
              <a:lnSpc>
                <a:spcPct val="150000"/>
              </a:lnSpc>
              <a:buFont typeface="+mj-lt"/>
              <a:buAutoNum type="arabicPeriod"/>
            </a:pPr>
            <a:r>
              <a:rPr lang="en-IN" b="0" i="0" dirty="0" err="1">
                <a:solidFill>
                  <a:srgbClr val="222222"/>
                </a:solidFill>
                <a:effectLst/>
                <a:latin typeface="Arial" panose="020B0604020202020204" pitchFamily="34" charset="0"/>
              </a:rPr>
              <a:t>Colberg</a:t>
            </a:r>
            <a:r>
              <a:rPr lang="en-IN" b="0" i="0" dirty="0">
                <a:solidFill>
                  <a:srgbClr val="222222"/>
                </a:solidFill>
                <a:effectLst/>
                <a:latin typeface="Arial" panose="020B0604020202020204" pitchFamily="34" charset="0"/>
              </a:rPr>
              <a:t> SR, </a:t>
            </a:r>
            <a:r>
              <a:rPr lang="en-IN" b="0" i="0" dirty="0" err="1">
                <a:solidFill>
                  <a:srgbClr val="222222"/>
                </a:solidFill>
                <a:effectLst/>
                <a:latin typeface="Arial" panose="020B0604020202020204" pitchFamily="34" charset="0"/>
              </a:rPr>
              <a:t>Sigal</a:t>
            </a:r>
            <a:r>
              <a:rPr lang="en-IN" b="0" i="0" dirty="0">
                <a:solidFill>
                  <a:srgbClr val="222222"/>
                </a:solidFill>
                <a:effectLst/>
                <a:latin typeface="Arial" panose="020B0604020202020204" pitchFamily="34" charset="0"/>
              </a:rPr>
              <a:t> RJ, </a:t>
            </a:r>
            <a:r>
              <a:rPr lang="en-IN" b="0" i="0" dirty="0" err="1">
                <a:solidFill>
                  <a:srgbClr val="222222"/>
                </a:solidFill>
                <a:effectLst/>
                <a:latin typeface="Arial" panose="020B0604020202020204" pitchFamily="34" charset="0"/>
              </a:rPr>
              <a:t>Fernhall</a:t>
            </a:r>
            <a:r>
              <a:rPr lang="en-IN" b="0" i="0" dirty="0">
                <a:solidFill>
                  <a:srgbClr val="222222"/>
                </a:solidFill>
                <a:effectLst/>
                <a:latin typeface="Arial" panose="020B0604020202020204" pitchFamily="34" charset="0"/>
              </a:rPr>
              <a:t> B, </a:t>
            </a:r>
            <a:r>
              <a:rPr lang="en-IN" b="0" i="0" dirty="0" err="1">
                <a:solidFill>
                  <a:srgbClr val="222222"/>
                </a:solidFill>
                <a:effectLst/>
                <a:latin typeface="Arial" panose="020B0604020202020204" pitchFamily="34" charset="0"/>
              </a:rPr>
              <a:t>Regensteiner</a:t>
            </a:r>
            <a:r>
              <a:rPr lang="en-IN" b="0" i="0" dirty="0">
                <a:solidFill>
                  <a:srgbClr val="222222"/>
                </a:solidFill>
                <a:effectLst/>
                <a:latin typeface="Arial" panose="020B0604020202020204" pitchFamily="34" charset="0"/>
              </a:rPr>
              <a:t> JG, </a:t>
            </a:r>
            <a:r>
              <a:rPr lang="en-IN" b="0" i="0" dirty="0" err="1">
                <a:solidFill>
                  <a:srgbClr val="222222"/>
                </a:solidFill>
                <a:effectLst/>
                <a:latin typeface="Arial" panose="020B0604020202020204" pitchFamily="34" charset="0"/>
              </a:rPr>
              <a:t>Blissmer</a:t>
            </a:r>
            <a:r>
              <a:rPr lang="en-IN" b="0" i="0" dirty="0">
                <a:solidFill>
                  <a:srgbClr val="222222"/>
                </a:solidFill>
                <a:effectLst/>
                <a:latin typeface="Arial" panose="020B0604020202020204" pitchFamily="34" charset="0"/>
              </a:rPr>
              <a:t> BJ, Rubin RR, </a:t>
            </a:r>
            <a:r>
              <a:rPr lang="en-IN" b="0" i="0" dirty="0" err="1">
                <a:solidFill>
                  <a:srgbClr val="222222"/>
                </a:solidFill>
                <a:effectLst/>
                <a:latin typeface="Arial" panose="020B0604020202020204" pitchFamily="34" charset="0"/>
              </a:rPr>
              <a:t>Chasan</a:t>
            </a:r>
            <a:r>
              <a:rPr lang="en-IN" b="0" i="0" dirty="0">
                <a:solidFill>
                  <a:srgbClr val="222222"/>
                </a:solidFill>
                <a:effectLst/>
                <a:latin typeface="Arial" panose="020B0604020202020204" pitchFamily="34" charset="0"/>
              </a:rPr>
              <a:t>-Taber L, Albright AL, Braun B. </a:t>
            </a:r>
            <a:r>
              <a:rPr lang="en-IN" b="0" i="0" u="sng" dirty="0">
                <a:solidFill>
                  <a:srgbClr val="222222"/>
                </a:solidFill>
                <a:effectLst/>
                <a:latin typeface="Arial" panose="020B0604020202020204" pitchFamily="34" charset="0"/>
              </a:rPr>
              <a:t>Exercise and type 2 diabetes</a:t>
            </a:r>
            <a:r>
              <a:rPr lang="en-IN" b="0" i="0" dirty="0">
                <a:solidFill>
                  <a:srgbClr val="222222"/>
                </a:solidFill>
                <a:effectLst/>
                <a:latin typeface="Arial" panose="020B0604020202020204" pitchFamily="34" charset="0"/>
              </a:rPr>
              <a:t>: the American College of Sports Medicine and the American Diabetes Association: joint position statement executive summary. Diabetes care. 2010 Dec 1;33(12):2692-6.</a:t>
            </a:r>
            <a:endParaRPr lang="en-US" dirty="0">
              <a:solidFill>
                <a:srgbClr val="222222"/>
              </a:solidFill>
              <a:latin typeface="Arial" panose="020B0604020202020204" pitchFamily="34" charset="0"/>
            </a:endParaRPr>
          </a:p>
          <a:p>
            <a:pPr marL="342900" indent="-342900">
              <a:lnSpc>
                <a:spcPct val="150000"/>
              </a:lnSpc>
              <a:buFont typeface="+mj-lt"/>
              <a:buAutoNum type="arabicPeriod"/>
            </a:pPr>
            <a:r>
              <a:rPr lang="en-US" b="0" i="0" dirty="0">
                <a:solidFill>
                  <a:srgbClr val="222222"/>
                </a:solidFill>
                <a:effectLst/>
                <a:latin typeface="Arial" panose="020B0604020202020204" pitchFamily="34" charset="0"/>
              </a:rPr>
              <a:t>Richter EA. Is </a:t>
            </a:r>
            <a:r>
              <a:rPr lang="en-US" b="0" i="0" u="sng" dirty="0">
                <a:solidFill>
                  <a:srgbClr val="222222"/>
                </a:solidFill>
                <a:effectLst/>
                <a:latin typeface="Arial" panose="020B0604020202020204" pitchFamily="34" charset="0"/>
              </a:rPr>
              <a:t>GLUT4 translocation</a:t>
            </a:r>
            <a:r>
              <a:rPr lang="en-US" b="0" i="0" dirty="0">
                <a:solidFill>
                  <a:srgbClr val="222222"/>
                </a:solidFill>
                <a:effectLst/>
                <a:latin typeface="Arial" panose="020B0604020202020204" pitchFamily="34" charset="0"/>
              </a:rPr>
              <a:t> the answer to exercise-stimulated muscle glucose uptake?. American Journal of Physiology-Endocrinology and Metabolism. 2021 Jan 1;320(2):E240-3.</a:t>
            </a:r>
          </a:p>
          <a:p>
            <a:pPr marL="342900" indent="-342900">
              <a:lnSpc>
                <a:spcPct val="150000"/>
              </a:lnSpc>
              <a:buFont typeface="Wingdings" panose="05000000000000000000" pitchFamily="2" charset="2"/>
              <a:buChar char="q"/>
            </a:pPr>
            <a:endParaRPr lang="en-US" b="0" i="0" dirty="0">
              <a:solidFill>
                <a:srgbClr val="734126"/>
              </a:solidFill>
              <a:effectLst/>
              <a:latin typeface="+mj-lt"/>
            </a:endParaRPr>
          </a:p>
          <a:p>
            <a:pPr>
              <a:lnSpc>
                <a:spcPct val="150000"/>
              </a:lnSpc>
            </a:pPr>
            <a:endParaRPr lang="en-US" dirty="0">
              <a:solidFill>
                <a:srgbClr val="734126"/>
              </a:solidFill>
              <a:latin typeface="+mj-lt"/>
            </a:endParaRPr>
          </a:p>
          <a:p>
            <a:pPr>
              <a:lnSpc>
                <a:spcPct val="150000"/>
              </a:lnSpc>
            </a:pPr>
            <a:endParaRPr lang="en-US" b="0" i="0"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56B10AF9-7A80-C34F-8978-1ACCB6140606}"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44</a:t>
            </a:fld>
            <a:endParaRPr lang="en-US" dirty="0"/>
          </a:p>
        </p:txBody>
      </p:sp>
    </p:spTree>
    <p:extLst>
      <p:ext uri="{BB962C8B-B14F-4D97-AF65-F5344CB8AC3E}">
        <p14:creationId xmlns:p14="http://schemas.microsoft.com/office/powerpoint/2010/main" xmlns="" val="2426099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3800" b="0" i="0" u="sng" dirty="0">
                <a:solidFill>
                  <a:srgbClr val="734126"/>
                </a:solidFill>
                <a:effectLst/>
                <a:latin typeface="+mj-lt"/>
              </a:rPr>
              <a:t>REFERENCE</a:t>
            </a:r>
          </a:p>
          <a:p>
            <a:pPr algn="just">
              <a:lnSpc>
                <a:spcPct val="150000"/>
              </a:lnSpc>
            </a:pPr>
            <a:r>
              <a:rPr lang="en-US" dirty="0">
                <a:solidFill>
                  <a:srgbClr val="222222"/>
                </a:solidFill>
                <a:latin typeface="Arial" panose="020B0604020202020204" pitchFamily="34" charset="0"/>
              </a:rPr>
              <a:t>7. </a:t>
            </a:r>
            <a:r>
              <a:rPr lang="en-US" b="0" i="0" dirty="0">
                <a:solidFill>
                  <a:srgbClr val="222222"/>
                </a:solidFill>
                <a:effectLst/>
                <a:latin typeface="Arial" panose="020B0604020202020204" pitchFamily="34" charset="0"/>
              </a:rPr>
              <a:t>Zhang H, Zhang C. Adipose “talks” to distant organs to regulate insulin sensitivity and vascular function. Obesity (Silver Spring, Md.). 2010 Nov;18(11):2071.</a:t>
            </a:r>
          </a:p>
          <a:p>
            <a:pPr algn="just">
              <a:lnSpc>
                <a:spcPct val="150000"/>
              </a:lnSpc>
            </a:pPr>
            <a:r>
              <a:rPr lang="en-US" dirty="0">
                <a:solidFill>
                  <a:srgbClr val="222222"/>
                </a:solidFill>
                <a:latin typeface="Arial" panose="020B0604020202020204" pitchFamily="34" charset="0"/>
              </a:rPr>
              <a:t>8. </a:t>
            </a:r>
            <a:r>
              <a:rPr lang="en-IN" b="0" i="0" dirty="0">
                <a:solidFill>
                  <a:srgbClr val="222222"/>
                </a:solidFill>
                <a:effectLst/>
                <a:latin typeface="Arial" panose="020B0604020202020204" pitchFamily="34" charset="0"/>
              </a:rPr>
              <a:t>Wang J, Dong X, Cao L, Sun Y, </a:t>
            </a:r>
            <a:r>
              <a:rPr lang="en-IN" b="0" i="0" dirty="0" err="1">
                <a:solidFill>
                  <a:srgbClr val="222222"/>
                </a:solidFill>
                <a:effectLst/>
                <a:latin typeface="Arial" panose="020B0604020202020204" pitchFamily="34" charset="0"/>
              </a:rPr>
              <a:t>Qiu</a:t>
            </a:r>
            <a:r>
              <a:rPr lang="en-IN" b="0" i="0" dirty="0">
                <a:solidFill>
                  <a:srgbClr val="222222"/>
                </a:solidFill>
                <a:effectLst/>
                <a:latin typeface="Arial" panose="020B0604020202020204" pitchFamily="34" charset="0"/>
              </a:rPr>
              <a:t> Y, Zhang Y, Cao R, </a:t>
            </a:r>
            <a:r>
              <a:rPr lang="en-IN" b="0" i="0" dirty="0" err="1">
                <a:solidFill>
                  <a:srgbClr val="222222"/>
                </a:solidFill>
                <a:effectLst/>
                <a:latin typeface="Arial" panose="020B0604020202020204" pitchFamily="34" charset="0"/>
              </a:rPr>
              <a:t>Covasa</a:t>
            </a:r>
            <a:r>
              <a:rPr lang="en-IN" b="0" i="0" dirty="0">
                <a:solidFill>
                  <a:srgbClr val="222222"/>
                </a:solidFill>
                <a:effectLst/>
                <a:latin typeface="Arial" panose="020B0604020202020204" pitchFamily="34" charset="0"/>
              </a:rPr>
              <a:t> M, Zhong L. </a:t>
            </a:r>
            <a:r>
              <a:rPr lang="en-IN" b="0" i="0" u="sng" dirty="0">
                <a:solidFill>
                  <a:srgbClr val="222222"/>
                </a:solidFill>
                <a:effectLst/>
                <a:latin typeface="Arial" panose="020B0604020202020204" pitchFamily="34" charset="0"/>
              </a:rPr>
              <a:t>Association between telomere length and diabetes mellitus</a:t>
            </a:r>
            <a:r>
              <a:rPr lang="en-IN" b="0" i="0" dirty="0">
                <a:solidFill>
                  <a:srgbClr val="222222"/>
                </a:solidFill>
                <a:effectLst/>
                <a:latin typeface="Arial" panose="020B0604020202020204" pitchFamily="34" charset="0"/>
              </a:rPr>
              <a:t>: a meta-analysis. Journal of International Medical Research. 2016 Dec;44(6):1156-73.</a:t>
            </a:r>
          </a:p>
          <a:p>
            <a:pPr algn="just">
              <a:lnSpc>
                <a:spcPct val="150000"/>
              </a:lnSpc>
            </a:pPr>
            <a:r>
              <a:rPr lang="en-IN" dirty="0">
                <a:solidFill>
                  <a:srgbClr val="222222"/>
                </a:solidFill>
                <a:latin typeface="Arial" panose="020B0604020202020204" pitchFamily="34" charset="0"/>
              </a:rPr>
              <a:t>9. </a:t>
            </a:r>
            <a:r>
              <a:rPr lang="en-IN" b="0" i="0" dirty="0" err="1">
                <a:solidFill>
                  <a:srgbClr val="222222"/>
                </a:solidFill>
                <a:effectLst/>
                <a:latin typeface="Arial" panose="020B0604020202020204" pitchFamily="34" charset="0"/>
              </a:rPr>
              <a:t>Seyedizadeh</a:t>
            </a:r>
            <a:r>
              <a:rPr lang="en-IN" b="0" i="0" dirty="0">
                <a:solidFill>
                  <a:srgbClr val="222222"/>
                </a:solidFill>
                <a:effectLst/>
                <a:latin typeface="Arial" panose="020B0604020202020204" pitchFamily="34" charset="0"/>
              </a:rPr>
              <a:t> SH, </a:t>
            </a:r>
            <a:r>
              <a:rPr lang="en-IN" b="0" i="0" dirty="0" err="1">
                <a:solidFill>
                  <a:srgbClr val="222222"/>
                </a:solidFill>
                <a:effectLst/>
                <a:latin typeface="Arial" panose="020B0604020202020204" pitchFamily="34" charset="0"/>
              </a:rPr>
              <a:t>Cheragh-Birjandi</a:t>
            </a:r>
            <a:r>
              <a:rPr lang="en-IN" b="0" i="0" dirty="0">
                <a:solidFill>
                  <a:srgbClr val="222222"/>
                </a:solidFill>
                <a:effectLst/>
                <a:latin typeface="Arial" panose="020B0604020202020204" pitchFamily="34" charset="0"/>
              </a:rPr>
              <a:t> S, </a:t>
            </a:r>
            <a:r>
              <a:rPr lang="en-IN" b="0" i="0" dirty="0" err="1">
                <a:solidFill>
                  <a:srgbClr val="222222"/>
                </a:solidFill>
                <a:effectLst/>
                <a:latin typeface="Arial" panose="020B0604020202020204" pitchFamily="34" charset="0"/>
              </a:rPr>
              <a:t>Hamedi</a:t>
            </a:r>
            <a:r>
              <a:rPr lang="en-IN" b="0" i="0" dirty="0">
                <a:solidFill>
                  <a:srgbClr val="222222"/>
                </a:solidFill>
                <a:effectLst/>
                <a:latin typeface="Arial" panose="020B0604020202020204" pitchFamily="34" charset="0"/>
              </a:rPr>
              <a:t> Nia MR. The effects of combined exercise training (resistance-aerobic) on serum kinesin and physical function in type 2 diabetes patients with diabetic peripheral neuropathy (randomized controlled trials). Journal of diabetes research. 2020 Mar 9;2020.</a:t>
            </a:r>
            <a:endParaRPr lang="en-IN" dirty="0">
              <a:solidFill>
                <a:srgbClr val="222222"/>
              </a:solidFill>
              <a:latin typeface="Arial" panose="020B0604020202020204" pitchFamily="34" charset="0"/>
            </a:endParaRPr>
          </a:p>
          <a:p>
            <a:pPr algn="just">
              <a:lnSpc>
                <a:spcPct val="150000"/>
              </a:lnSpc>
            </a:pPr>
            <a:r>
              <a:rPr lang="en-IN" dirty="0">
                <a:solidFill>
                  <a:srgbClr val="222222"/>
                </a:solidFill>
                <a:latin typeface="Arial" panose="020B0604020202020204" pitchFamily="34" charset="0"/>
              </a:rPr>
              <a:t>10. </a:t>
            </a:r>
            <a:r>
              <a:rPr lang="en-IN" b="0" i="0" dirty="0" err="1">
                <a:solidFill>
                  <a:srgbClr val="222222"/>
                </a:solidFill>
                <a:effectLst/>
                <a:latin typeface="Arial" panose="020B0604020202020204" pitchFamily="34" charset="0"/>
              </a:rPr>
              <a:t>Colberg</a:t>
            </a:r>
            <a:r>
              <a:rPr lang="en-IN" b="0" i="0" dirty="0">
                <a:solidFill>
                  <a:srgbClr val="222222"/>
                </a:solidFill>
                <a:effectLst/>
                <a:latin typeface="Arial" panose="020B0604020202020204" pitchFamily="34" charset="0"/>
              </a:rPr>
              <a:t> SR, </a:t>
            </a:r>
            <a:r>
              <a:rPr lang="en-IN" b="0" i="0" dirty="0" err="1">
                <a:solidFill>
                  <a:srgbClr val="222222"/>
                </a:solidFill>
                <a:effectLst/>
                <a:latin typeface="Arial" panose="020B0604020202020204" pitchFamily="34" charset="0"/>
              </a:rPr>
              <a:t>Sigal</a:t>
            </a:r>
            <a:r>
              <a:rPr lang="en-IN" b="0" i="0" dirty="0">
                <a:solidFill>
                  <a:srgbClr val="222222"/>
                </a:solidFill>
                <a:effectLst/>
                <a:latin typeface="Arial" panose="020B0604020202020204" pitchFamily="34" charset="0"/>
              </a:rPr>
              <a:t> RJ, Yardley JE, Riddell MC, Dunstan DW, Dempsey PC, Horton ES, </a:t>
            </a:r>
            <a:r>
              <a:rPr lang="en-IN" b="0" i="0" dirty="0" err="1">
                <a:solidFill>
                  <a:srgbClr val="222222"/>
                </a:solidFill>
                <a:effectLst/>
                <a:latin typeface="Arial" panose="020B0604020202020204" pitchFamily="34" charset="0"/>
              </a:rPr>
              <a:t>Castorino</a:t>
            </a:r>
            <a:r>
              <a:rPr lang="en-IN" b="0" i="0" dirty="0">
                <a:solidFill>
                  <a:srgbClr val="222222"/>
                </a:solidFill>
                <a:effectLst/>
                <a:latin typeface="Arial" panose="020B0604020202020204" pitchFamily="34" charset="0"/>
              </a:rPr>
              <a:t> K, Tate DF. Physical activity/exercise and diabetes: a position statement of the American Diabetes Association. Diabetes care. 2016 Nov 1;39(11):2065-79.</a:t>
            </a:r>
          </a:p>
          <a:p>
            <a:pPr algn="just">
              <a:lnSpc>
                <a:spcPct val="150000"/>
              </a:lnSpc>
            </a:pPr>
            <a:r>
              <a:rPr lang="en-IN" dirty="0">
                <a:solidFill>
                  <a:srgbClr val="222222"/>
                </a:solidFill>
                <a:latin typeface="Arial" panose="020B0604020202020204" pitchFamily="34" charset="0"/>
              </a:rPr>
              <a:t>11.</a:t>
            </a:r>
            <a:r>
              <a:rPr lang="en-US" dirty="0"/>
              <a:t> </a:t>
            </a:r>
            <a:r>
              <a:rPr lang="en-US" b="0" i="0" dirty="0" err="1">
                <a:solidFill>
                  <a:srgbClr val="222222"/>
                </a:solidFill>
                <a:effectLst/>
                <a:latin typeface="Arial" panose="020B0604020202020204" pitchFamily="34" charset="0"/>
              </a:rPr>
              <a:t>Yagihashi</a:t>
            </a:r>
            <a:r>
              <a:rPr lang="en-US" b="0" i="0" dirty="0">
                <a:solidFill>
                  <a:srgbClr val="222222"/>
                </a:solidFill>
                <a:effectLst/>
                <a:latin typeface="Arial" panose="020B0604020202020204" pitchFamily="34" charset="0"/>
              </a:rPr>
              <a:t> S, Mizukami H, Sugimoto K. Mechanism of diabetic neuropathy: where are we now and where to go?. Journal of diabetes investigation. 2011 Feb;2(1):18-32.</a:t>
            </a:r>
            <a:endParaRPr lang="en-US" dirty="0">
              <a:solidFill>
                <a:srgbClr val="734126"/>
              </a:solidFill>
              <a:latin typeface="+mj-lt"/>
            </a:endParaRPr>
          </a:p>
          <a:p>
            <a:pPr>
              <a:lnSpc>
                <a:spcPct val="150000"/>
              </a:lnSpc>
            </a:pPr>
            <a:endParaRPr lang="en-US" b="0" i="0" dirty="0">
              <a:solidFill>
                <a:srgbClr val="734126"/>
              </a:solidFill>
              <a:effectLst/>
              <a:latin typeface="+mj-lt"/>
            </a:endParaRPr>
          </a:p>
          <a:p>
            <a:pPr>
              <a:lnSpc>
                <a:spcPct val="150000"/>
              </a:lnSpc>
            </a:pPr>
            <a:endParaRPr lang="en-US" dirty="0">
              <a:solidFill>
                <a:srgbClr val="734126"/>
              </a:solidFill>
              <a:latin typeface="+mj-lt"/>
            </a:endParaRPr>
          </a:p>
          <a:p>
            <a:pPr>
              <a:lnSpc>
                <a:spcPct val="150000"/>
              </a:lnSpc>
            </a:pPr>
            <a:endParaRPr lang="en-US" b="0" i="0"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B58990F2-CAEB-554F-B03F-CD0FB33BBD23}"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45</a:t>
            </a:fld>
            <a:endParaRPr lang="en-US" dirty="0"/>
          </a:p>
        </p:txBody>
      </p:sp>
    </p:spTree>
    <p:extLst>
      <p:ext uri="{BB962C8B-B14F-4D97-AF65-F5344CB8AC3E}">
        <p14:creationId xmlns:p14="http://schemas.microsoft.com/office/powerpoint/2010/main" xmlns="" val="490967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r>
              <a:rPr lang="en-US" sz="3200" b="0" i="0" dirty="0">
                <a:solidFill>
                  <a:srgbClr val="734126"/>
                </a:solidFill>
                <a:effectLst/>
              </a:rPr>
              <a:t/>
            </a:r>
            <a:br>
              <a:rPr lang="en-US" sz="3200" b="0" i="0" dirty="0">
                <a:solidFill>
                  <a:srgbClr val="734126"/>
                </a:solidFill>
                <a:effectLst/>
              </a:rPr>
            </a:br>
            <a:endParaRPr lang="en-US" sz="3200" dirty="0"/>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07388" y="-85724"/>
            <a:ext cx="12125125" cy="6296024"/>
          </a:xfrm>
        </p:spPr>
        <p:txBody>
          <a:bodyPr>
            <a:normAutofit/>
          </a:bodyPr>
          <a:lstStyle/>
          <a:p>
            <a:pPr marL="342900" indent="-342900">
              <a:lnSpc>
                <a:spcPct val="150000"/>
              </a:lnSpc>
              <a:buFont typeface="Wingdings" panose="05000000000000000000" pitchFamily="2" charset="2"/>
              <a:buChar char="q"/>
            </a:pPr>
            <a:r>
              <a:rPr lang="en-US" sz="3800" b="0" i="0" u="sng" dirty="0">
                <a:solidFill>
                  <a:srgbClr val="734126"/>
                </a:solidFill>
                <a:effectLst/>
                <a:latin typeface="+mj-lt"/>
              </a:rPr>
              <a:t>REFERENCE</a:t>
            </a:r>
          </a:p>
          <a:p>
            <a:pPr algn="just">
              <a:lnSpc>
                <a:spcPct val="150000"/>
              </a:lnSpc>
            </a:pPr>
            <a:r>
              <a:rPr lang="en-US" b="0" i="0" dirty="0">
                <a:solidFill>
                  <a:srgbClr val="222222"/>
                </a:solidFill>
                <a:effectLst/>
                <a:latin typeface="Arial" panose="020B0604020202020204" pitchFamily="34" charset="0"/>
              </a:rPr>
              <a:t>11. </a:t>
            </a:r>
            <a:r>
              <a:rPr lang="en-IN" b="0" i="0" dirty="0">
                <a:solidFill>
                  <a:srgbClr val="222222"/>
                </a:solidFill>
                <a:effectLst/>
                <a:latin typeface="Arial" panose="020B0604020202020204" pitchFamily="34" charset="0"/>
              </a:rPr>
              <a:t>Swain DP, Brawner CA, American College of Sports Medicine. ACSM's resource manual for guidelines for exercise testing and prescription. Wolters Kluwer Health/Lippincott Williams &amp; Wilkins; 2014.</a:t>
            </a:r>
            <a:endParaRPr lang="en-US" b="0" i="0" dirty="0">
              <a:solidFill>
                <a:srgbClr val="734126"/>
              </a:solidFill>
              <a:effectLst/>
              <a:latin typeface="+mj-lt"/>
            </a:endParaRPr>
          </a:p>
          <a:p>
            <a:pPr>
              <a:lnSpc>
                <a:spcPct val="150000"/>
              </a:lnSpc>
            </a:pPr>
            <a:endParaRPr lang="en-US" dirty="0">
              <a:solidFill>
                <a:srgbClr val="734126"/>
              </a:solidFill>
              <a:latin typeface="+mj-lt"/>
            </a:endParaRPr>
          </a:p>
          <a:p>
            <a:pPr>
              <a:lnSpc>
                <a:spcPct val="150000"/>
              </a:lnSpc>
            </a:pPr>
            <a:endParaRPr lang="en-US" b="0" i="0" dirty="0">
              <a:solidFill>
                <a:srgbClr val="734126"/>
              </a:solidFill>
              <a:effectLst/>
              <a:latin typeface="+mj-lt"/>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721BF964-34B5-AE4F-9548-D385666CF659}"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46</a:t>
            </a:fld>
            <a:endParaRPr lang="en-US" dirty="0"/>
          </a:p>
        </p:txBody>
      </p:sp>
    </p:spTree>
    <p:extLst>
      <p:ext uri="{BB962C8B-B14F-4D97-AF65-F5344CB8AC3E}">
        <p14:creationId xmlns:p14="http://schemas.microsoft.com/office/powerpoint/2010/main" xmlns="" val="3441464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96D4E-8B4F-62B8-F551-56379B923E78}"/>
              </a:ext>
            </a:extLst>
          </p:cNvPr>
          <p:cNvSpPr>
            <a:spLocks noGrp="1"/>
          </p:cNvSpPr>
          <p:nvPr>
            <p:ph type="ctrTitle"/>
          </p:nvPr>
        </p:nvSpPr>
        <p:spPr>
          <a:xfrm>
            <a:off x="286871" y="3232314"/>
            <a:ext cx="12102353" cy="2387600"/>
          </a:xfrm>
        </p:spPr>
        <p:txBody>
          <a:bodyPr/>
          <a:lstStyle/>
          <a:p>
            <a:r>
              <a:rPr lang="en-US" dirty="0"/>
              <a:t>HAVE A NICE DAY</a:t>
            </a:r>
          </a:p>
        </p:txBody>
      </p:sp>
      <p:pic>
        <p:nvPicPr>
          <p:cNvPr id="5" name="Picture 4">
            <a:extLst>
              <a:ext uri="{FF2B5EF4-FFF2-40B4-BE49-F238E27FC236}">
                <a16:creationId xmlns:a16="http://schemas.microsoft.com/office/drawing/2014/main" xmlns="" id="{C78321EF-CE82-98FE-B185-0F1D270483E6}"/>
              </a:ext>
            </a:extLst>
          </p:cNvPr>
          <p:cNvPicPr>
            <a:picLocks noChangeAspect="1"/>
          </p:cNvPicPr>
          <p:nvPr/>
        </p:nvPicPr>
        <p:blipFill>
          <a:blip r:embed="rId2"/>
          <a:stretch>
            <a:fillRect/>
          </a:stretch>
        </p:blipFill>
        <p:spPr>
          <a:xfrm>
            <a:off x="2850776" y="1828801"/>
            <a:ext cx="6490447" cy="2676525"/>
          </a:xfrm>
          <a:prstGeom prst="rect">
            <a:avLst/>
          </a:prstGeom>
        </p:spPr>
      </p:pic>
    </p:spTree>
    <p:extLst>
      <p:ext uri="{BB962C8B-B14F-4D97-AF65-F5344CB8AC3E}">
        <p14:creationId xmlns:p14="http://schemas.microsoft.com/office/powerpoint/2010/main" xmlns="" val="25779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0" y="85345"/>
            <a:ext cx="12015216" cy="676656"/>
          </a:xfrm>
        </p:spPr>
        <p:txBody>
          <a:bodyPr/>
          <a:lstStyle/>
          <a:p>
            <a:pPr marL="457200" indent="-457200">
              <a:buFont typeface="Wingdings" panose="05000000000000000000" pitchFamily="2" charset="2"/>
              <a:buChar char="q"/>
            </a:pPr>
            <a:r>
              <a:rPr lang="en-US" sz="3200" dirty="0"/>
              <a:t>BETA CELL DYSFUNCTION</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131445" y="762001"/>
            <a:ext cx="12060555" cy="5524499"/>
          </a:xfrm>
        </p:spPr>
        <p:txBody>
          <a:bodyPr>
            <a:normAutofit fontScale="92500"/>
          </a:bodyPr>
          <a:lstStyle/>
          <a:p>
            <a:pPr marL="342900" indent="-342900">
              <a:lnSpc>
                <a:spcPct val="150000"/>
              </a:lnSpc>
              <a:buFont typeface="Wingdings" panose="05000000000000000000" pitchFamily="2" charset="2"/>
              <a:buChar char="§"/>
            </a:pPr>
            <a:r>
              <a:rPr lang="en-IN" sz="2400" dirty="0">
                <a:latin typeface="+mj-lt"/>
              </a:rPr>
              <a:t>Beta cell insults include cytokine-induced inflammation, obesity and insulin resistance, and overconsumption of saturated fat and free fatty acids (FFA). </a:t>
            </a:r>
          </a:p>
          <a:p>
            <a:pPr>
              <a:lnSpc>
                <a:spcPct val="150000"/>
              </a:lnSpc>
            </a:pPr>
            <a:endParaRPr lang="en-IN" sz="2400" dirty="0">
              <a:latin typeface="+mj-lt"/>
            </a:endParaRPr>
          </a:p>
          <a:p>
            <a:pPr marL="342900" indent="-342900">
              <a:lnSpc>
                <a:spcPct val="150000"/>
              </a:lnSpc>
              <a:buFont typeface="Wingdings" panose="05000000000000000000" pitchFamily="2" charset="2"/>
              <a:buChar char="§"/>
            </a:pPr>
            <a:r>
              <a:rPr lang="en-IN" sz="2400" dirty="0">
                <a:latin typeface="+mj-lt"/>
              </a:rPr>
              <a:t>A progressive decline of beta cell function leading to beta cell exhaustion precedes beta cell demise.</a:t>
            </a:r>
          </a:p>
          <a:p>
            <a:pPr>
              <a:lnSpc>
                <a:spcPct val="150000"/>
              </a:lnSpc>
            </a:pPr>
            <a:endParaRPr lang="en-IN" sz="2400" dirty="0">
              <a:latin typeface="+mj-lt"/>
            </a:endParaRPr>
          </a:p>
          <a:p>
            <a:pPr marL="342900" indent="-342900">
              <a:lnSpc>
                <a:spcPct val="150000"/>
              </a:lnSpc>
              <a:buFont typeface="Wingdings" panose="05000000000000000000" pitchFamily="2" charset="2"/>
              <a:buChar char="§"/>
            </a:pPr>
            <a:r>
              <a:rPr lang="en-IN" sz="2400" dirty="0">
                <a:latin typeface="+mj-lt"/>
              </a:rPr>
              <a:t>An excess of FFAs and hyperglycaemia lead to β-cell dysfunction by inducing ER stress.</a:t>
            </a:r>
          </a:p>
          <a:p>
            <a:pPr>
              <a:lnSpc>
                <a:spcPct val="150000"/>
              </a:lnSpc>
            </a:pPr>
            <a:endParaRPr lang="en-IN" sz="2400" dirty="0">
              <a:latin typeface="+mj-lt"/>
            </a:endParaRPr>
          </a:p>
          <a:p>
            <a:pPr marL="342900" indent="-342900">
              <a:lnSpc>
                <a:spcPct val="150000"/>
              </a:lnSpc>
              <a:buFont typeface="Wingdings" panose="05000000000000000000" pitchFamily="2" charset="2"/>
              <a:buChar char="§"/>
            </a:pPr>
            <a:r>
              <a:rPr lang="en-IN" sz="2400" dirty="0" err="1">
                <a:latin typeface="+mj-lt"/>
              </a:rPr>
              <a:t>Lipotoxicity</a:t>
            </a:r>
            <a:r>
              <a:rPr lang="en-IN" sz="2400" dirty="0">
                <a:latin typeface="+mj-lt"/>
              </a:rPr>
              <a:t>, glucotoxicity and glucolipotoxicity occurring in obesity, induce metabolic and oxidative stress that leads to β-cell damage.</a:t>
            </a:r>
            <a:endParaRPr lang="en-US" sz="2400" dirty="0">
              <a:latin typeface="+mj-lt"/>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57CED479-FE77-AC4E-A5FC-762C41F77A09}"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5</a:t>
            </a:fld>
            <a:endParaRPr lang="en-US" dirty="0"/>
          </a:p>
        </p:txBody>
      </p:sp>
    </p:spTree>
    <p:extLst>
      <p:ext uri="{BB962C8B-B14F-4D97-AF65-F5344CB8AC3E}">
        <p14:creationId xmlns:p14="http://schemas.microsoft.com/office/powerpoint/2010/main" xmlns="" val="213718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C4DB4DD6-F158-9B42-B660-F5C0308E4B3F}"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6</a:t>
            </a:fld>
            <a:endParaRPr lang="en-US" dirty="0"/>
          </a:p>
        </p:txBody>
      </p:sp>
      <p:pic>
        <p:nvPicPr>
          <p:cNvPr id="1026" name="Picture 2" descr="Insulin Resistance">
            <a:extLst>
              <a:ext uri="{FF2B5EF4-FFF2-40B4-BE49-F238E27FC236}">
                <a16:creationId xmlns:a16="http://schemas.microsoft.com/office/drawing/2014/main" xmlns="" id="{05D3FABF-3B7F-D9E1-538B-A2DE7DDE5F3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1365" y="768477"/>
            <a:ext cx="8629269"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25">
            <a:extLst>
              <a:ext uri="{FF2B5EF4-FFF2-40B4-BE49-F238E27FC236}">
                <a16:creationId xmlns:a16="http://schemas.microsoft.com/office/drawing/2014/main" xmlns="" id="{4D498135-9AE9-CAA6-8972-BAEB298D13A8}"/>
              </a:ext>
            </a:extLst>
          </p:cNvPr>
          <p:cNvSpPr>
            <a:spLocks noGrp="1"/>
          </p:cNvSpPr>
          <p:nvPr>
            <p:ph type="title"/>
          </p:nvPr>
        </p:nvSpPr>
        <p:spPr>
          <a:xfrm>
            <a:off x="0" y="-118110"/>
            <a:ext cx="12015216" cy="676656"/>
          </a:xfrm>
        </p:spPr>
        <p:txBody>
          <a:bodyPr/>
          <a:lstStyle/>
          <a:p>
            <a:pPr marL="457200" indent="-457200">
              <a:buFont typeface="Wingdings" panose="05000000000000000000" pitchFamily="2" charset="2"/>
              <a:buChar char="q"/>
            </a:pPr>
            <a:r>
              <a:rPr lang="en-US" sz="3200" dirty="0"/>
              <a:t>INSULIN RESISTANCE</a:t>
            </a:r>
          </a:p>
        </p:txBody>
      </p:sp>
    </p:spTree>
    <p:extLst>
      <p:ext uri="{BB962C8B-B14F-4D97-AF65-F5344CB8AC3E}">
        <p14:creationId xmlns:p14="http://schemas.microsoft.com/office/powerpoint/2010/main" xmlns="" val="8067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E602CEE9-A97F-2F4B-B258-A8BC3543FEC3}"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7</a:t>
            </a:fld>
            <a:endParaRPr lang="en-US" dirty="0"/>
          </a:p>
        </p:txBody>
      </p:sp>
      <p:pic>
        <p:nvPicPr>
          <p:cNvPr id="7" name="Picture 6">
            <a:extLst>
              <a:ext uri="{FF2B5EF4-FFF2-40B4-BE49-F238E27FC236}">
                <a16:creationId xmlns:a16="http://schemas.microsoft.com/office/drawing/2014/main" xmlns="" id="{B7014EE6-2CA4-EFD5-C93B-DD092FD4153B}"/>
              </a:ext>
            </a:extLst>
          </p:cNvPr>
          <p:cNvPicPr>
            <a:picLocks noChangeAspect="1"/>
          </p:cNvPicPr>
          <p:nvPr/>
        </p:nvPicPr>
        <p:blipFill>
          <a:blip r:embed="rId2"/>
          <a:stretch>
            <a:fillRect/>
          </a:stretch>
        </p:blipFill>
        <p:spPr>
          <a:xfrm>
            <a:off x="1905000" y="853195"/>
            <a:ext cx="7924800" cy="5151609"/>
          </a:xfrm>
          <a:prstGeom prst="rect">
            <a:avLst/>
          </a:prstGeom>
        </p:spPr>
      </p:pic>
    </p:spTree>
    <p:extLst>
      <p:ext uri="{BB962C8B-B14F-4D97-AF65-F5344CB8AC3E}">
        <p14:creationId xmlns:p14="http://schemas.microsoft.com/office/powerpoint/2010/main" xmlns="" val="203412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fontScale="92500"/>
          </a:bodyPr>
          <a:lstStyle/>
          <a:p>
            <a:pPr marL="342900" indent="-342900">
              <a:lnSpc>
                <a:spcPct val="150000"/>
              </a:lnSpc>
              <a:buFont typeface="Wingdings" panose="05000000000000000000" pitchFamily="2" charset="2"/>
              <a:buChar char="§"/>
            </a:pPr>
            <a:r>
              <a:rPr lang="en-IN" sz="2400" b="1" u="sng" dirty="0">
                <a:latin typeface="+mj-lt"/>
              </a:rPr>
              <a:t>CARDIOVASCULAR SYSTEM:</a:t>
            </a:r>
          </a:p>
          <a:p>
            <a:pPr marL="342900" indent="-342900">
              <a:lnSpc>
                <a:spcPct val="150000"/>
              </a:lnSpc>
              <a:buFont typeface="Arial" panose="020B0604020202020204" pitchFamily="34" charset="0"/>
              <a:buChar char="•"/>
            </a:pPr>
            <a:r>
              <a:rPr lang="en-IN" sz="2400" dirty="0">
                <a:latin typeface="+mj-lt"/>
              </a:rPr>
              <a:t>Adipose tissue dysfunction </a:t>
            </a:r>
          </a:p>
          <a:p>
            <a:pPr>
              <a:lnSpc>
                <a:spcPct val="150000"/>
              </a:lnSpc>
            </a:pPr>
            <a:endParaRPr lang="en-IN" sz="2400" dirty="0">
              <a:latin typeface="+mj-lt"/>
            </a:endParaRPr>
          </a:p>
          <a:p>
            <a:pPr marL="342900" indent="-342900">
              <a:lnSpc>
                <a:spcPct val="150000"/>
              </a:lnSpc>
              <a:buFont typeface="Arial" panose="020B0604020202020204" pitchFamily="34" charset="0"/>
              <a:buChar char="•"/>
            </a:pPr>
            <a:r>
              <a:rPr lang="en-IN" sz="2400" u="sng" dirty="0">
                <a:latin typeface="+mj-lt"/>
              </a:rPr>
              <a:t>Adipokines are related to IR, and can result in endothelial dysfunction, and pro-inflammatory and pro-atherogenic states.</a:t>
            </a:r>
          </a:p>
          <a:p>
            <a:pPr>
              <a:lnSpc>
                <a:spcPct val="150000"/>
              </a:lnSpc>
            </a:pPr>
            <a:endParaRPr lang="en-IN" sz="2400" dirty="0">
              <a:latin typeface="+mj-lt"/>
            </a:endParaRPr>
          </a:p>
          <a:p>
            <a:pPr marL="342900" indent="-342900">
              <a:lnSpc>
                <a:spcPct val="150000"/>
              </a:lnSpc>
              <a:buFont typeface="Arial" panose="020B0604020202020204" pitchFamily="34" charset="0"/>
              <a:buChar char="•"/>
            </a:pPr>
            <a:r>
              <a:rPr lang="en-IN" sz="2400" dirty="0">
                <a:latin typeface="+mj-lt"/>
              </a:rPr>
              <a:t>Adiponectin is a well-described insulin-sensitizing hormone .</a:t>
            </a:r>
          </a:p>
          <a:p>
            <a:pPr>
              <a:lnSpc>
                <a:spcPct val="150000"/>
              </a:lnSpc>
            </a:pPr>
            <a:endParaRPr lang="en-IN" sz="2400" dirty="0">
              <a:latin typeface="+mj-lt"/>
            </a:endParaRPr>
          </a:p>
          <a:p>
            <a:pPr marL="342900" indent="-342900">
              <a:lnSpc>
                <a:spcPct val="150000"/>
              </a:lnSpc>
              <a:buFont typeface="Arial" panose="020B0604020202020204" pitchFamily="34" charset="0"/>
              <a:buChar char="•"/>
            </a:pPr>
            <a:r>
              <a:rPr lang="en-IN" sz="2400" u="sng" dirty="0">
                <a:latin typeface="+mj-lt"/>
              </a:rPr>
              <a:t>Adiponectin deficiency is associated with coronary artery disease, hypertension, endothelial dysfunction and greater carotid intima-media thickness </a:t>
            </a:r>
            <a:endParaRPr lang="en-IN" sz="2400" b="1" u="sng" dirty="0">
              <a:latin typeface="+mj-lt"/>
            </a:endParaRPr>
          </a:p>
          <a:p>
            <a:pPr>
              <a:lnSpc>
                <a:spcPct val="150000"/>
              </a:lnSpc>
            </a:pPr>
            <a:endParaRPr lang="en-US" sz="2400" dirty="0">
              <a:latin typeface="+mj-lt"/>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FA5BEE15-8168-9549-98E8-BDCC45AD5077}"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8</a:t>
            </a:fld>
            <a:endParaRPr lang="en-US" dirty="0"/>
          </a:p>
        </p:txBody>
      </p:sp>
    </p:spTree>
    <p:extLst>
      <p:ext uri="{BB962C8B-B14F-4D97-AF65-F5344CB8AC3E}">
        <p14:creationId xmlns:p14="http://schemas.microsoft.com/office/powerpoint/2010/main" xmlns="" val="256371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xmlns="" id="{70BA96D9-2E56-3DBD-6315-048A1B2800FB}"/>
              </a:ext>
            </a:extLst>
          </p:cNvPr>
          <p:cNvSpPr>
            <a:spLocks noGrp="1"/>
          </p:cNvSpPr>
          <p:nvPr>
            <p:ph type="title"/>
          </p:nvPr>
        </p:nvSpPr>
        <p:spPr>
          <a:xfrm>
            <a:off x="78721" y="82296"/>
            <a:ext cx="12034558" cy="676656"/>
          </a:xfrm>
        </p:spPr>
        <p:txBody>
          <a:bodyPr/>
          <a:lstStyle/>
          <a:p>
            <a:pPr marL="457200" indent="-457200">
              <a:buFont typeface="Wingdings" panose="05000000000000000000" pitchFamily="2" charset="2"/>
              <a:buChar char="q"/>
            </a:pPr>
            <a:r>
              <a:rPr lang="en-US" sz="3200" dirty="0"/>
              <a:t>EFFECTS OF DIABETES MELLITUS ON BODY SYSTEMS</a:t>
            </a:r>
          </a:p>
        </p:txBody>
      </p:sp>
      <p:sp>
        <p:nvSpPr>
          <p:cNvPr id="27" name="Text Placeholder 26">
            <a:extLst>
              <a:ext uri="{FF2B5EF4-FFF2-40B4-BE49-F238E27FC236}">
                <a16:creationId xmlns:a16="http://schemas.microsoft.com/office/drawing/2014/main" xmlns="" id="{64C89AC3-3D7A-65BB-C3F4-2B1CB19E78D1}"/>
              </a:ext>
            </a:extLst>
          </p:cNvPr>
          <p:cNvSpPr>
            <a:spLocks noGrp="1"/>
          </p:cNvSpPr>
          <p:nvPr>
            <p:ph type="body" sz="half" idx="2"/>
          </p:nvPr>
        </p:nvSpPr>
        <p:spPr>
          <a:xfrm>
            <a:off x="66875" y="853195"/>
            <a:ext cx="12125125" cy="5138029"/>
          </a:xfrm>
        </p:spPr>
        <p:txBody>
          <a:bodyPr>
            <a:normAutofit/>
          </a:bodyPr>
          <a:lstStyle/>
          <a:p>
            <a:pPr marL="342900" indent="-342900">
              <a:lnSpc>
                <a:spcPct val="150000"/>
              </a:lnSpc>
              <a:buFont typeface="Wingdings" panose="05000000000000000000" pitchFamily="2" charset="2"/>
              <a:buChar char="§"/>
            </a:pPr>
            <a:r>
              <a:rPr lang="en-IN" sz="2400" b="1" u="sng" dirty="0">
                <a:latin typeface="+mj-lt"/>
              </a:rPr>
              <a:t>CARDIOVASCULAR SYSTEM:</a:t>
            </a:r>
          </a:p>
          <a:p>
            <a:pPr>
              <a:lnSpc>
                <a:spcPct val="150000"/>
              </a:lnSpc>
            </a:pPr>
            <a:endParaRPr lang="en-US" sz="2400" dirty="0">
              <a:latin typeface="+mj-lt"/>
              <a:cs typeface="Times New Roman" panose="02020603050405020304" pitchFamily="18" charset="0"/>
            </a:endParaRPr>
          </a:p>
        </p:txBody>
      </p:sp>
      <p:sp>
        <p:nvSpPr>
          <p:cNvPr id="2" name="Date Placeholder 1">
            <a:extLst>
              <a:ext uri="{FF2B5EF4-FFF2-40B4-BE49-F238E27FC236}">
                <a16:creationId xmlns:a16="http://schemas.microsoft.com/office/drawing/2014/main" xmlns="" id="{DA884D8B-635B-7402-1437-04A104C24B54}"/>
              </a:ext>
            </a:extLst>
          </p:cNvPr>
          <p:cNvSpPr>
            <a:spLocks noGrp="1"/>
          </p:cNvSpPr>
          <p:nvPr>
            <p:ph type="dt" sz="half" idx="10"/>
          </p:nvPr>
        </p:nvSpPr>
        <p:spPr/>
        <p:txBody>
          <a:bodyPr/>
          <a:lstStyle/>
          <a:p>
            <a:fld id="{A0E5E762-3780-D446-BD89-76EB38C7B2BF}" type="datetime1">
              <a:rPr lang="en-IN" smtClean="0"/>
              <a:pPr/>
              <a:t>30-07-2024</a:t>
            </a:fld>
            <a:endParaRPr lang="en-US" dirty="0"/>
          </a:p>
        </p:txBody>
      </p:sp>
      <p:sp>
        <p:nvSpPr>
          <p:cNvPr id="3" name="Footer Placeholder 2">
            <a:extLst>
              <a:ext uri="{FF2B5EF4-FFF2-40B4-BE49-F238E27FC236}">
                <a16:creationId xmlns:a16="http://schemas.microsoft.com/office/drawing/2014/main" xmlns="" id="{FAD9BE9C-B5EA-5DA0-9156-6E05D3882992}"/>
              </a:ext>
            </a:extLst>
          </p:cNvPr>
          <p:cNvSpPr>
            <a:spLocks noGrp="1"/>
          </p:cNvSpPr>
          <p:nvPr>
            <p:ph type="ftr" sz="quarter" idx="11"/>
          </p:nvPr>
        </p:nvSpPr>
        <p:spPr/>
        <p:txBody>
          <a:bodyPr/>
          <a:lstStyle/>
          <a:p>
            <a:r>
              <a:rPr lang="en-US"/>
              <a:t>EXERCISE AND DIABETES</a:t>
            </a:r>
            <a:endParaRPr lang="en-US" dirty="0"/>
          </a:p>
        </p:txBody>
      </p:sp>
      <p:sp>
        <p:nvSpPr>
          <p:cNvPr id="4" name="Slide Number Placeholder 3">
            <a:extLst>
              <a:ext uri="{FF2B5EF4-FFF2-40B4-BE49-F238E27FC236}">
                <a16:creationId xmlns:a16="http://schemas.microsoft.com/office/drawing/2014/main" xmlns="" id="{3324E804-5D73-9996-1913-1EF77F2E53C5}"/>
              </a:ext>
            </a:extLst>
          </p:cNvPr>
          <p:cNvSpPr>
            <a:spLocks noGrp="1"/>
          </p:cNvSpPr>
          <p:nvPr>
            <p:ph type="sldNum" sz="quarter" idx="12"/>
          </p:nvPr>
        </p:nvSpPr>
        <p:spPr/>
        <p:txBody>
          <a:bodyPr/>
          <a:lstStyle/>
          <a:p>
            <a:fld id="{58FB4751-880F-D840-AAA9-3A15815CC996}" type="slidenum">
              <a:rPr lang="en-US" smtClean="0"/>
              <a:pPr/>
              <a:t>9</a:t>
            </a:fld>
            <a:endParaRPr lang="en-US" dirty="0"/>
          </a:p>
        </p:txBody>
      </p:sp>
      <p:pic>
        <p:nvPicPr>
          <p:cNvPr id="5" name="Picture 4">
            <a:extLst>
              <a:ext uri="{FF2B5EF4-FFF2-40B4-BE49-F238E27FC236}">
                <a16:creationId xmlns:a16="http://schemas.microsoft.com/office/drawing/2014/main" xmlns="" id="{3FCDA9F3-E18E-DC26-2B6C-FE8C693D8EA6}"/>
              </a:ext>
            </a:extLst>
          </p:cNvPr>
          <p:cNvPicPr>
            <a:picLocks noChangeAspect="1"/>
          </p:cNvPicPr>
          <p:nvPr/>
        </p:nvPicPr>
        <p:blipFill>
          <a:blip r:embed="rId2"/>
          <a:stretch>
            <a:fillRect/>
          </a:stretch>
        </p:blipFill>
        <p:spPr>
          <a:xfrm>
            <a:off x="1933575" y="1876426"/>
            <a:ext cx="7848600" cy="4114798"/>
          </a:xfrm>
          <a:prstGeom prst="rect">
            <a:avLst/>
          </a:prstGeom>
        </p:spPr>
      </p:pic>
    </p:spTree>
    <p:extLst>
      <p:ext uri="{BB962C8B-B14F-4D97-AF65-F5344CB8AC3E}">
        <p14:creationId xmlns:p14="http://schemas.microsoft.com/office/powerpoint/2010/main" xmlns="" val="2955210750"/>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{64489A43-93CB-45E8-8D9A-F6B7CB36996B}tf11964407_win32</Template>
  <TotalTime>812</TotalTime>
  <Words>2211</Words>
  <Application>Microsoft Office PowerPoint</Application>
  <PresentationFormat>Custom</PresentationFormat>
  <Paragraphs>392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EXERCISE AND DIABETES</vt:lpstr>
      <vt:lpstr>Contents</vt:lpstr>
      <vt:lpstr>INTRODUCTION</vt:lpstr>
      <vt:lpstr>Slide 4</vt:lpstr>
      <vt:lpstr>BETA CELL DYSFUNCTION</vt:lpstr>
      <vt:lpstr>INSULIN RESISTANCE</vt:lpstr>
      <vt:lpstr>EFFECTS OF DIABETES MELLITUS ON BODY SYSTEMS</vt:lpstr>
      <vt:lpstr>EFFECTS OF DIABETES MELLITUS ON BODY SYSTEMS</vt:lpstr>
      <vt:lpstr>EFFECTS OF DIABETES MELLITUS ON BODY SYSTEMS</vt:lpstr>
      <vt:lpstr>EFFECTS OF DIABETES MELLITUS ON BODY SYSTEMS</vt:lpstr>
      <vt:lpstr>EFFECTS OF DIABETES MELLITUS ON BODY SYSTEMS</vt:lpstr>
      <vt:lpstr>EFFECTS OF DIABETES MELLITUS ON BODY SYSTEMS</vt:lpstr>
      <vt:lpstr>EFFECTS OF DIABETES MELLITUS ON BODY SYSTEMS</vt:lpstr>
      <vt:lpstr>Slide 14</vt:lpstr>
      <vt:lpstr>Slide 15</vt:lpstr>
      <vt:lpstr>EFFECTS OF DIABETES MELLITUS ON BODY SYSTEMS</vt:lpstr>
      <vt:lpstr>EFFECTS OF DIABETES MELLITUS ON BODY SYSTEMS</vt:lpstr>
      <vt:lpstr>EFFECTS OF DIABETES MELLITUS ON BODY SYSTEMS</vt:lpstr>
      <vt:lpstr>EFFECTS OF DIABETES MELLITUS ON BODY SYSTEMS</vt:lpstr>
      <vt:lpstr>EFFECTS OF EXERCISE ON DIABETES MELLITUS</vt:lpstr>
      <vt:lpstr>EFFECTS OF EXERCISE ON DIABETES MELLITUS</vt:lpstr>
      <vt:lpstr> </vt:lpstr>
      <vt:lpstr> </vt:lpstr>
      <vt:lpstr> </vt:lpstr>
      <vt:lpstr> </vt:lpstr>
      <vt:lpstr> </vt:lpstr>
      <vt:lpstr> </vt:lpstr>
      <vt:lpstr> </vt:lpstr>
      <vt:lpstr> </vt:lpstr>
      <vt:lpstr> </vt:lpstr>
      <vt:lpstr> </vt:lpstr>
      <vt:lpstr> </vt:lpstr>
      <vt:lpstr> </vt:lpstr>
      <vt:lpstr> </vt:lpstr>
      <vt:lpstr> </vt:lpstr>
      <vt:lpstr> </vt:lpstr>
      <vt:lpstr> </vt:lpstr>
      <vt:lpstr>Slide 38</vt:lpstr>
      <vt:lpstr> </vt:lpstr>
      <vt:lpstr>Slide 40</vt:lpstr>
      <vt:lpstr>Slide 41</vt:lpstr>
      <vt:lpstr>Slide 42</vt:lpstr>
      <vt:lpstr>DOUBTS OR QUESTIONS!???</vt:lpstr>
      <vt:lpstr> </vt:lpstr>
      <vt:lpstr> </vt:lpstr>
      <vt:lpstr> </vt:lpstr>
      <vt:lpstr>HAVE A NICE 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AND DIABETES</dc:title>
  <dc:creator>Reema Atthawale</dc:creator>
  <cp:lastModifiedBy>DOSS PARKASH</cp:lastModifiedBy>
  <cp:revision>31</cp:revision>
  <dcterms:created xsi:type="dcterms:W3CDTF">2022-10-01T15:07:23Z</dcterms:created>
  <dcterms:modified xsi:type="dcterms:W3CDTF">2024-07-30T11:31:23Z</dcterms:modified>
</cp:coreProperties>
</file>